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305" r:id="rId2"/>
    <p:sldId id="306" r:id="rId3"/>
    <p:sldId id="257" r:id="rId4"/>
    <p:sldId id="261" r:id="rId5"/>
    <p:sldId id="264" r:id="rId6"/>
    <p:sldId id="269" r:id="rId7"/>
    <p:sldId id="307" r:id="rId8"/>
    <p:sldId id="320" r:id="rId9"/>
    <p:sldId id="322" r:id="rId10"/>
    <p:sldId id="259" r:id="rId11"/>
    <p:sldId id="311" r:id="rId12"/>
    <p:sldId id="274" r:id="rId13"/>
    <p:sldId id="277" r:id="rId14"/>
    <p:sldId id="278" r:id="rId15"/>
    <p:sldId id="279" r:id="rId16"/>
    <p:sldId id="301" r:id="rId17"/>
    <p:sldId id="302" r:id="rId18"/>
    <p:sldId id="281" r:id="rId19"/>
    <p:sldId id="282" r:id="rId20"/>
    <p:sldId id="310" r:id="rId21"/>
    <p:sldId id="314" r:id="rId22"/>
    <p:sldId id="315" r:id="rId23"/>
    <p:sldId id="316" r:id="rId24"/>
    <p:sldId id="317" r:id="rId25"/>
    <p:sldId id="318" r:id="rId26"/>
    <p:sldId id="319" r:id="rId27"/>
    <p:sldId id="323" r:id="rId28"/>
    <p:sldId id="309" r:id="rId29"/>
    <p:sldId id="312" r:id="rId30"/>
    <p:sldId id="313" r:id="rId31"/>
    <p:sldId id="304" r:id="rId32"/>
    <p:sldId id="308" r:id="rId33"/>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5AA34-7776-4224-A7BC-38891CF86B63}"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24D57-F47F-4C38-8624-2EA5046F2AAB}" type="slidenum">
              <a:rPr lang="en-US" smtClean="0"/>
              <a:t>‹#›</a:t>
            </a:fld>
            <a:endParaRPr lang="en-US"/>
          </a:p>
        </p:txBody>
      </p:sp>
    </p:spTree>
    <p:extLst>
      <p:ext uri="{BB962C8B-B14F-4D97-AF65-F5344CB8AC3E}">
        <p14:creationId xmlns:p14="http://schemas.microsoft.com/office/powerpoint/2010/main" val="46123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purpose of the project is to develop an inter-professional school-based family-centered nurse-managed clinic at Miami Northwestern Senior High School, which supports the development of a collaborative practice environment that will increase access to high quality primary care, and enhance health outcomes for students and families in the underserved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3</a:t>
            </a:fld>
            <a:endParaRPr lang="en-US"/>
          </a:p>
        </p:txBody>
      </p:sp>
    </p:spTree>
    <p:extLst>
      <p:ext uri="{BB962C8B-B14F-4D97-AF65-F5344CB8AC3E}">
        <p14:creationId xmlns:p14="http://schemas.microsoft.com/office/powerpoint/2010/main" val="188496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focus the most on the aspects</a:t>
            </a:r>
            <a:r>
              <a:rPr lang="en-US" baseline="0" dirty="0" smtClean="0"/>
              <a:t> related to navigating and accessing healthcare for the underserved. </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7</a:t>
            </a:fld>
            <a:endParaRPr lang="en-US"/>
          </a:p>
        </p:txBody>
      </p:sp>
    </p:spTree>
    <p:extLst>
      <p:ext uri="{BB962C8B-B14F-4D97-AF65-F5344CB8AC3E}">
        <p14:creationId xmlns:p14="http://schemas.microsoft.com/office/powerpoint/2010/main" val="304327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8</a:t>
            </a:fld>
            <a:endParaRPr lang="en-US"/>
          </a:p>
        </p:txBody>
      </p:sp>
    </p:spTree>
    <p:extLst>
      <p:ext uri="{BB962C8B-B14F-4D97-AF65-F5344CB8AC3E}">
        <p14:creationId xmlns:p14="http://schemas.microsoft.com/office/powerpoint/2010/main" val="246593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Additionally</a:t>
            </a:r>
            <a:r>
              <a:rPr lang="en-US" baseline="0" dirty="0" smtClean="0"/>
              <a:t> hours of operations that allow for the non school community to use the clinic were extended from 3:30pm to 6:30pm M-F and on Saturdays from 9am to 1pm. </a:t>
            </a:r>
            <a:r>
              <a:rPr lang="en-US" dirty="0" smtClean="0"/>
              <a:t>One</a:t>
            </a:r>
            <a:r>
              <a:rPr lang="en-US" baseline="0" dirty="0" smtClean="0"/>
              <a:t> of our challenges has been that historically, this clinic was available only to the students at the school. The community member then think that it is still only for the students.  </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9</a:t>
            </a:fld>
            <a:endParaRPr lang="en-US"/>
          </a:p>
        </p:txBody>
      </p:sp>
    </p:spTree>
    <p:extLst>
      <p:ext uri="{BB962C8B-B14F-4D97-AF65-F5344CB8AC3E}">
        <p14:creationId xmlns:p14="http://schemas.microsoft.com/office/powerpoint/2010/main" val="408100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Culturally competent care is linked</a:t>
            </a:r>
            <a:r>
              <a:rPr lang="en-US" baseline="0" dirty="0" smtClean="0"/>
              <a:t> to and especially important in the context of health literacy issues. It is important to determine what/how the population you serve prefers to receive care and health education. This particular neighborhood has many different new immigrants that are arriving daily. From central and south American and from Caribbean countries such as Haiti.  The PR and Marketing plan has also needed to be adjusted to determine how to reach the community we are trying to serve. We’ve implemented culturally </a:t>
            </a:r>
            <a:r>
              <a:rPr lang="en-US" baseline="0" dirty="0" err="1" smtClean="0"/>
              <a:t>competentency</a:t>
            </a:r>
            <a:r>
              <a:rPr lang="en-US" baseline="0" dirty="0" smtClean="0"/>
              <a:t> training for the faculty, staff and students of both the federally qualified health center we are partnering with and the FIU team.  Staff available that speak Spanish, English and creole. </a:t>
            </a:r>
            <a:endParaRPr lang="en-US" dirty="0"/>
          </a:p>
        </p:txBody>
      </p:sp>
      <p:sp>
        <p:nvSpPr>
          <p:cNvPr id="4" name="Slide Number Placeholder 3"/>
          <p:cNvSpPr>
            <a:spLocks noGrp="1"/>
          </p:cNvSpPr>
          <p:nvPr>
            <p:ph type="sldNum" sz="quarter" idx="10"/>
          </p:nvPr>
        </p:nvSpPr>
        <p:spPr/>
        <p:txBody>
          <a:bodyPr/>
          <a:lstStyle/>
          <a:p>
            <a:fld id="{015FA655-C401-4092-AC10-F4F1AD8258F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0585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outreach arm for the clinic is called</a:t>
            </a:r>
            <a:r>
              <a:rPr lang="en-US" baseline="0" dirty="0" smtClean="0"/>
              <a:t> COREACH</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13</a:t>
            </a:fld>
            <a:endParaRPr lang="en-US"/>
          </a:p>
        </p:txBody>
      </p:sp>
    </p:spTree>
    <p:extLst>
      <p:ext uri="{BB962C8B-B14F-4D97-AF65-F5344CB8AC3E}">
        <p14:creationId xmlns:p14="http://schemas.microsoft.com/office/powerpoint/2010/main" val="15316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a:t>
            </a:r>
            <a:r>
              <a:rPr lang="en-US" baseline="0" dirty="0" smtClean="0"/>
              <a:t> project is to identify healthcare problems and needs in citizens within the Liberty City community and link individuals with health needs and concerns to healthcare providers in order to bridge healthcare gaps and improve health outcomes. The target population is considered “partners in health”. The IPCP in NWCNHS and the CO-REACH team was tasked with creating and participating in outreach events at the school and in the community. CO-REACH is intended to enhance and improve health outcomes of the community though identification, engagement and participation of hundreds of residents who have limited of no access to primary care by utilizing healthcare and peer navigators </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15</a:t>
            </a:fld>
            <a:endParaRPr lang="en-US"/>
          </a:p>
        </p:txBody>
      </p:sp>
    </p:spTree>
    <p:extLst>
      <p:ext uri="{BB962C8B-B14F-4D97-AF65-F5344CB8AC3E}">
        <p14:creationId xmlns:p14="http://schemas.microsoft.com/office/powerpoint/2010/main" val="5569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a:t>
            </a:r>
            <a:r>
              <a:rPr lang="en-US" baseline="0" dirty="0" smtClean="0"/>
              <a:t> support the effectiveness of peer and health navigators to improve patient satisfaction, increased likelihood of patients access health screenings and attending recommended care events. We have additionally found this to be true. When we hired our Peer Navigator and markedly increased our community outreach efforts we have seen an increase in patients coming to the clinic and accessing the services. </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20</a:t>
            </a:fld>
            <a:endParaRPr lang="en-US"/>
          </a:p>
        </p:txBody>
      </p:sp>
    </p:spTree>
    <p:extLst>
      <p:ext uri="{BB962C8B-B14F-4D97-AF65-F5344CB8AC3E}">
        <p14:creationId xmlns:p14="http://schemas.microsoft.com/office/powerpoint/2010/main" val="40515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a:t>
            </a:r>
            <a:r>
              <a:rPr lang="en-US" baseline="0" dirty="0" smtClean="0"/>
              <a:t> as the school board members and area state representatives and senators. </a:t>
            </a:r>
          </a:p>
          <a:p>
            <a:r>
              <a:rPr lang="en-US" baseline="0" dirty="0" smtClean="0"/>
              <a:t>Working with organizations such as catalyst Miami, Miami Children’s initiative, </a:t>
            </a:r>
            <a:r>
              <a:rPr lang="en-US" baseline="0" dirty="0" err="1" smtClean="0"/>
              <a:t>Dentaquest</a:t>
            </a:r>
            <a:endParaRPr lang="en-US" baseline="0" dirty="0" smtClean="0"/>
          </a:p>
          <a:p>
            <a:r>
              <a:rPr lang="en-US" baseline="0" dirty="0" smtClean="0"/>
              <a:t>FIU education effect and students in health policy courses to advocate </a:t>
            </a:r>
            <a:endParaRPr lang="en-US" dirty="0"/>
          </a:p>
        </p:txBody>
      </p:sp>
      <p:sp>
        <p:nvSpPr>
          <p:cNvPr id="4" name="Slide Number Placeholder 3"/>
          <p:cNvSpPr>
            <a:spLocks noGrp="1"/>
          </p:cNvSpPr>
          <p:nvPr>
            <p:ph type="sldNum" sz="quarter" idx="10"/>
          </p:nvPr>
        </p:nvSpPr>
        <p:spPr/>
        <p:txBody>
          <a:bodyPr/>
          <a:lstStyle/>
          <a:p>
            <a:fld id="{ED824D57-F47F-4C38-8624-2EA5046F2AAB}" type="slidenum">
              <a:rPr lang="en-US" smtClean="0"/>
              <a:t>27</a:t>
            </a:fld>
            <a:endParaRPr lang="en-US"/>
          </a:p>
        </p:txBody>
      </p:sp>
    </p:spTree>
    <p:extLst>
      <p:ext uri="{BB962C8B-B14F-4D97-AF65-F5344CB8AC3E}">
        <p14:creationId xmlns:p14="http://schemas.microsoft.com/office/powerpoint/2010/main" val="320526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40969B1-AA60-4A1C-88EC-8F092A1097B6}" type="datetime1">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6" name="Slide Number Placeholder 5"/>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668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E55C4A3-CD4D-4CDD-863D-6C2B1D966514}" type="datetime1">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6" name="Slide Number Placeholder 5"/>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24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A90BCB6-0A29-411B-95CC-A9E83365AF59}" type="datetime1">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6" name="Slide Number Placeholder 5"/>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64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E0C2D37A-C1A9-4A8C-A9B4-C9E6E5D84E30}" type="datetime1">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6" name="Slide Number Placeholder 5"/>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170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33BC2DC-9A2D-4736-8E90-C9C4E1C3EA3F}" type="datetime1">
              <a:rPr lang="en-US" smtClean="0">
                <a:solidFill>
                  <a:prstClr val="black"/>
                </a:solidFill>
              </a:rPr>
              <a:pPr/>
              <a:t>1/19/2017</a:t>
            </a:fld>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6" name="Slide Number Placeholder 5"/>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950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41356EE-F2A4-4072-9A49-14EA60A4D951}" type="datetime1">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7" name="Slide Number Placeholder 6"/>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0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52A47F56-3F2E-4F3C-82DE-2D9942978155}" type="datetime1">
              <a:rPr lang="en-US" smtClean="0">
                <a:solidFill>
                  <a:prstClr val="black"/>
                </a:solidFill>
              </a:rPr>
              <a:pPr/>
              <a:t>1/19/2017</a:t>
            </a:fld>
            <a:endParaRPr 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9" name="Slide Number Placeholder 8"/>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96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038D0B02-690F-4997-934A-E870B9B0F53B}" type="datetime1">
              <a:rPr lang="en-US" smtClean="0">
                <a:solidFill>
                  <a:prstClr val="black"/>
                </a:solidFill>
              </a:rPr>
              <a:pPr/>
              <a:t>1/19/2017</a:t>
            </a:fld>
            <a:endParaRPr lang="en-US">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5" name="Slide Number Placeholder 4"/>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76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3688F73A-044B-4744-9FF5-4383B2D3844D}" type="datetime1">
              <a:rPr lang="en-US" smtClean="0">
                <a:solidFill>
                  <a:prstClr val="black"/>
                </a:solidFill>
              </a:rPr>
              <a:pPr/>
              <a:t>1/19/2017</a:t>
            </a:fld>
            <a:endParaRPr 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4" name="Slide Number Placeholder 3"/>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9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A5F2392-C4B4-4071-8755-BD1B83DB7892}" type="datetime1">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7" name="Slide Number Placeholder 6"/>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4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8DF537C-1E1C-401E-AF07-103A562C9B6F}" type="datetime1">
              <a:rPr lang="en-US" smtClean="0">
                <a:solidFill>
                  <a:prstClr val="black"/>
                </a:solidFill>
              </a:rPr>
              <a:pPr/>
              <a:t>1/19/2017</a:t>
            </a:fld>
            <a:endParaRPr 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t-IT">
                <a:solidFill>
                  <a:prstClr val="black"/>
                </a:solidFill>
              </a:rPr>
              <a:t>Dr. Racquel Vera - Principal Investigator</a:t>
            </a:r>
            <a:endParaRPr lang="en-US">
              <a:solidFill>
                <a:prstClr val="black"/>
              </a:solidFill>
            </a:endParaRPr>
          </a:p>
        </p:txBody>
      </p:sp>
      <p:sp>
        <p:nvSpPr>
          <p:cNvPr id="7" name="Slide Number Placeholder 6"/>
          <p:cNvSpPr>
            <a:spLocks noGrp="1"/>
          </p:cNvSpPr>
          <p:nvPr>
            <p:ph type="sldNum" sz="quarter" idx="12"/>
          </p:nvPr>
        </p:nvSpPr>
        <p:spPr/>
        <p:txBody>
          <a:body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8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AECF9-7672-4D87-A593-63BC6600B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4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uliette@thechildrenstrust.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ab.hrsa.gov/about-ryan-white-hivaids-program/spns-systems-linkages-and-acce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072" y="2036832"/>
            <a:ext cx="6096000" cy="4047262"/>
          </a:xfrm>
          <a:prstGeom prst="rect">
            <a:avLst/>
          </a:prstGeom>
        </p:spPr>
        <p:txBody>
          <a:bodyPr>
            <a:spAutoFit/>
          </a:bodyPr>
          <a:lstStyle/>
          <a:p>
            <a:pPr marL="381000" marR="381000">
              <a:spcBef>
                <a:spcPts val="1400"/>
              </a:spcBef>
              <a:spcAft>
                <a:spcPts val="1400"/>
              </a:spcAft>
            </a:pPr>
            <a:r>
              <a:rPr lang="en-US" b="1" dirty="0">
                <a:latin typeface="Times New Roman,serif"/>
              </a:rPr>
              <a:t>Interdisciplinary School-Based Nurse Managed Primary Health Center: Health Literacy Challenges and Successes </a:t>
            </a:r>
            <a:endParaRPr lang="en-US" dirty="0"/>
          </a:p>
          <a:p>
            <a:pPr marL="381000" marR="381000">
              <a:spcBef>
                <a:spcPts val="1400"/>
              </a:spcBef>
              <a:spcAft>
                <a:spcPts val="1400"/>
              </a:spcAft>
            </a:pPr>
            <a:endParaRPr lang="en-US" dirty="0">
              <a:effectLst/>
              <a:latin typeface="Times New Roman,serif"/>
            </a:endParaRPr>
          </a:p>
          <a:p>
            <a:pPr marR="381000"/>
            <a:endParaRPr lang="en-US" sz="1000" dirty="0" smtClean="0">
              <a:latin typeface="Times New Roman,serif"/>
            </a:endParaRPr>
          </a:p>
          <a:p>
            <a:pPr marR="381000"/>
            <a:endParaRPr lang="en-US" sz="1000" dirty="0">
              <a:latin typeface="Times New Roman,serif"/>
            </a:endParaRPr>
          </a:p>
          <a:p>
            <a:pPr marR="381000"/>
            <a:endParaRPr lang="en-US" sz="1000" dirty="0" smtClean="0">
              <a:latin typeface="Times New Roman,serif"/>
            </a:endParaRPr>
          </a:p>
          <a:p>
            <a:pPr marR="381000"/>
            <a:endParaRPr lang="en-US" sz="1000" dirty="0">
              <a:latin typeface="Times New Roman,serif"/>
            </a:endParaRPr>
          </a:p>
          <a:p>
            <a:pPr marR="381000"/>
            <a:endParaRPr lang="en-US" sz="1000" dirty="0" smtClean="0">
              <a:latin typeface="Times New Roman,serif"/>
            </a:endParaRPr>
          </a:p>
          <a:p>
            <a:pPr marR="381000"/>
            <a:endParaRPr lang="en-US" sz="1000" dirty="0">
              <a:latin typeface="Times New Roman,serif"/>
            </a:endParaRPr>
          </a:p>
          <a:p>
            <a:pPr marR="381000"/>
            <a:endParaRPr lang="en-US" sz="1000" dirty="0" smtClean="0">
              <a:latin typeface="Times New Roman,serif"/>
            </a:endParaRPr>
          </a:p>
          <a:p>
            <a:pPr marR="381000"/>
            <a:endParaRPr lang="en-US" sz="1000" dirty="0">
              <a:latin typeface="Times New Roman,serif"/>
            </a:endParaRPr>
          </a:p>
          <a:p>
            <a:pPr marR="381000"/>
            <a:endParaRPr lang="en-US" sz="1000" dirty="0" smtClean="0">
              <a:latin typeface="Times New Roman,serif"/>
            </a:endParaRPr>
          </a:p>
          <a:p>
            <a:pPr marR="381000"/>
            <a:endParaRPr lang="en-US" sz="1000" dirty="0">
              <a:latin typeface="Times New Roman,serif"/>
            </a:endParaRPr>
          </a:p>
          <a:p>
            <a:pPr marR="381000"/>
            <a:endParaRPr lang="en-US" sz="1000" dirty="0" smtClean="0">
              <a:latin typeface="Times New Roman,serif"/>
            </a:endParaRPr>
          </a:p>
          <a:p>
            <a:pPr marR="381000"/>
            <a:r>
              <a:rPr lang="en-US" sz="1000" dirty="0" smtClean="0">
                <a:latin typeface="Times New Roman,serif"/>
              </a:rPr>
              <a:t>Dr. C. Victoria Framil, DNP, ARNP, ANP-BC</a:t>
            </a:r>
          </a:p>
          <a:p>
            <a:pPr marR="381000"/>
            <a:r>
              <a:rPr lang="en-US" sz="1000" dirty="0" smtClean="0">
                <a:latin typeface="Times New Roman,serif"/>
              </a:rPr>
              <a:t>John H. Peavy Clinic Manager </a:t>
            </a:r>
          </a:p>
          <a:p>
            <a:pPr marR="381000"/>
            <a:r>
              <a:rPr lang="en-US" sz="1000" dirty="0" smtClean="0">
                <a:latin typeface="Times New Roman,serif"/>
              </a:rPr>
              <a:t>FIU: Nicole Wertheim College of Nursing and Health Sciences Graduate Assistant Professor </a:t>
            </a:r>
          </a:p>
          <a:p>
            <a:pPr marR="381000"/>
            <a:r>
              <a:rPr lang="en-US" sz="1000" dirty="0" smtClean="0">
                <a:effectLst/>
                <a:latin typeface="Times New Roman,serif"/>
              </a:rPr>
              <a:t>Florida Nurses Association Health Policy Special Interest Group Chair </a:t>
            </a:r>
            <a:endParaRPr lang="en-US" sz="1000" dirty="0">
              <a:effectLst/>
            </a:endParaRPr>
          </a:p>
        </p:txBody>
      </p:sp>
      <p:pic>
        <p:nvPicPr>
          <p:cNvPr id="3" name="Picture 2"/>
          <p:cNvPicPr>
            <a:picLocks noChangeAspect="1"/>
          </p:cNvPicPr>
          <p:nvPr/>
        </p:nvPicPr>
        <p:blipFill>
          <a:blip r:embed="rId2"/>
          <a:stretch>
            <a:fillRect/>
          </a:stretch>
        </p:blipFill>
        <p:spPr>
          <a:xfrm>
            <a:off x="7899118" y="5579269"/>
            <a:ext cx="3724275" cy="1009650"/>
          </a:xfrm>
          <a:prstGeom prst="rect">
            <a:avLst/>
          </a:prstGeom>
        </p:spPr>
      </p:pic>
      <p:pic>
        <p:nvPicPr>
          <p:cNvPr id="4" name="Picture 3" descr="3.15.16.IPCP &amp; CO-REACH_Page_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3424136" y="2912234"/>
            <a:ext cx="4312596" cy="2100753"/>
          </a:xfrm>
          <a:prstGeom prst="rect">
            <a:avLst/>
          </a:prstGeom>
          <a:noFill/>
          <a:ln>
            <a:noFill/>
          </a:ln>
        </p:spPr>
      </p:pic>
    </p:spTree>
    <p:extLst>
      <p:ext uri="{BB962C8B-B14F-4D97-AF65-F5344CB8AC3E}">
        <p14:creationId xmlns:p14="http://schemas.microsoft.com/office/powerpoint/2010/main" val="3972311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57350" y="0"/>
            <a:ext cx="8875713" cy="5466945"/>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921498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Cultural Competence Definition</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a:t>increasing diversity of the nation brings opportunities and challenges for health care providers, health care systems, and policy makers to create and deliver culturally competent services. Cultural competence is defined as the ability of providers and organizations to effectively deliver health care services that meet the social, cultural, and linguistic needs of </a:t>
            </a:r>
            <a:r>
              <a:rPr lang="en-US" sz="2400" dirty="0" smtClean="0"/>
              <a:t>patients.</a:t>
            </a:r>
            <a:r>
              <a:rPr lang="en-US" sz="2400" i="1" u="sng" baseline="30000" dirty="0"/>
              <a:t>1</a:t>
            </a:r>
            <a:r>
              <a:rPr lang="en-US" sz="2400" dirty="0"/>
              <a:t> </a:t>
            </a:r>
            <a:endParaRPr lang="en-US" sz="2400" dirty="0" smtClean="0"/>
          </a:p>
          <a:p>
            <a:pPr marL="0" indent="0">
              <a:buNone/>
            </a:pPr>
            <a:endParaRPr lang="en-US" sz="2400" dirty="0" smtClean="0"/>
          </a:p>
          <a:p>
            <a:pPr marL="0" indent="0">
              <a:buNone/>
            </a:pPr>
            <a:r>
              <a:rPr lang="en-US" sz="2400" dirty="0" smtClean="0"/>
              <a:t>A </a:t>
            </a:r>
            <a:r>
              <a:rPr lang="en-US" sz="2400" dirty="0"/>
              <a:t>culturally competent health care system can help improve health outcomes and quality of care, and can contribute to the elimination of racial and ethnic health disparities. </a:t>
            </a:r>
          </a:p>
        </p:txBody>
      </p:sp>
      <p:sp>
        <p:nvSpPr>
          <p:cNvPr id="7" name="Footer Placeholder 6"/>
          <p:cNvSpPr>
            <a:spLocks noGrp="1"/>
          </p:cNvSpPr>
          <p:nvPr>
            <p:ph type="ftr" sz="quarter" idx="11"/>
          </p:nvPr>
        </p:nvSpPr>
        <p:spPr>
          <a:xfrm>
            <a:off x="838200" y="6129335"/>
            <a:ext cx="7197436" cy="365125"/>
          </a:xfrm>
        </p:spPr>
        <p:txBody>
          <a:bodyPr/>
          <a:lstStyle/>
          <a:p>
            <a:r>
              <a:rPr lang="en-US" sz="1400" dirty="0" smtClean="0">
                <a:solidFill>
                  <a:prstClr val="black"/>
                </a:solidFill>
              </a:rPr>
              <a:t>1. Betancourt, J. R., Green, A. R., &amp; Carrillo, J. E. 2002. Cultural competence in health care: Emerging frameworks and practical approaches. New York: The Commonwealth Fund.</a:t>
            </a:r>
            <a:endParaRPr lang="en-US" sz="1400" dirty="0">
              <a:solidFill>
                <a:prstClr val="black"/>
              </a:solidFill>
            </a:endParaRPr>
          </a:p>
        </p:txBody>
      </p:sp>
      <p:pic>
        <p:nvPicPr>
          <p:cNvPr id="6" name="Picture 5"/>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252448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1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570706"/>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04700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2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657350" y="0"/>
            <a:ext cx="8875713" cy="5551251"/>
          </a:xfrm>
          <a:prstGeom prst="rect">
            <a:avLst/>
          </a:prstGeom>
          <a:noFill/>
          <a:ln>
            <a:noFill/>
          </a:ln>
        </p:spPr>
      </p:pic>
      <p:pic>
        <p:nvPicPr>
          <p:cNvPr id="3" name="Picture 2"/>
          <p:cNvPicPr>
            <a:picLocks noChangeAspect="1"/>
          </p:cNvPicPr>
          <p:nvPr/>
        </p:nvPicPr>
        <p:blipFill>
          <a:blip r:embed="rId4"/>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375246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22"/>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466945"/>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44256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2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1657350" y="0"/>
            <a:ext cx="8875713" cy="5667983"/>
          </a:xfrm>
          <a:prstGeom prst="rect">
            <a:avLst/>
          </a:prstGeom>
          <a:noFill/>
          <a:ln>
            <a:noFill/>
          </a:ln>
        </p:spPr>
      </p:pic>
      <p:pic>
        <p:nvPicPr>
          <p:cNvPr id="3" name="Picture 2"/>
          <p:cNvPicPr>
            <a:picLocks noChangeAspect="1"/>
          </p:cNvPicPr>
          <p:nvPr/>
        </p:nvPicPr>
        <p:blipFill>
          <a:blip r:embed="rId4"/>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308878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4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1154349"/>
            <a:ext cx="6812199" cy="4559030"/>
          </a:xfrm>
          <a:prstGeom prst="rect">
            <a:avLst/>
          </a:prstGeom>
          <a:noFill/>
          <a:ln>
            <a:noFill/>
          </a:ln>
        </p:spPr>
      </p:pic>
      <p:pic>
        <p:nvPicPr>
          <p:cNvPr id="3" name="Picture 2"/>
          <p:cNvPicPr>
            <a:picLocks noChangeAspect="1"/>
          </p:cNvPicPr>
          <p:nvPr/>
        </p:nvPicPr>
        <p:blipFill>
          <a:blip r:embed="rId3"/>
          <a:stretch>
            <a:fillRect/>
          </a:stretch>
        </p:blipFill>
        <p:spPr>
          <a:xfrm>
            <a:off x="7892633" y="5780307"/>
            <a:ext cx="3724275" cy="1009650"/>
          </a:xfrm>
          <a:prstGeom prst="rect">
            <a:avLst/>
          </a:prstGeom>
        </p:spPr>
      </p:pic>
      <p:sp>
        <p:nvSpPr>
          <p:cNvPr id="4" name="Title 3"/>
          <p:cNvSpPr>
            <a:spLocks noGrp="1"/>
          </p:cNvSpPr>
          <p:nvPr>
            <p:ph type="title"/>
          </p:nvPr>
        </p:nvSpPr>
        <p:spPr/>
        <p:txBody>
          <a:bodyPr/>
          <a:lstStyle/>
          <a:p>
            <a:r>
              <a:rPr lang="en-US" dirty="0" smtClean="0"/>
              <a:t>CO-REACH: The Matrix to Health</a:t>
            </a:r>
            <a:endParaRPr lang="en-US" dirty="0"/>
          </a:p>
        </p:txBody>
      </p:sp>
      <p:sp>
        <p:nvSpPr>
          <p:cNvPr id="5" name="Content Placeholder 4"/>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07306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30363" y="0"/>
            <a:ext cx="8931275" cy="5784715"/>
          </a:xfrm>
          <a:prstGeom prst="rect">
            <a:avLst/>
          </a:prstGeom>
          <a:noFill/>
          <a:ln>
            <a:noFill/>
          </a:ln>
        </p:spPr>
      </p:pic>
      <p:pic>
        <p:nvPicPr>
          <p:cNvPr id="3" name="Picture 2"/>
          <p:cNvPicPr>
            <a:picLocks noChangeAspect="1"/>
          </p:cNvPicPr>
          <p:nvPr/>
        </p:nvPicPr>
        <p:blipFill>
          <a:blip r:embed="rId3"/>
          <a:stretch>
            <a:fillRect/>
          </a:stretch>
        </p:blipFill>
        <p:spPr>
          <a:xfrm>
            <a:off x="8080701" y="5848350"/>
            <a:ext cx="3724275" cy="1009650"/>
          </a:xfrm>
          <a:prstGeom prst="rect">
            <a:avLst/>
          </a:prstGeom>
        </p:spPr>
      </p:pic>
    </p:spTree>
    <p:extLst>
      <p:ext uri="{BB962C8B-B14F-4D97-AF65-F5344CB8AC3E}">
        <p14:creationId xmlns:p14="http://schemas.microsoft.com/office/powerpoint/2010/main" val="2702550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2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428034"/>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893410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2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687438"/>
          </a:xfrm>
          <a:prstGeom prst="rect">
            <a:avLst/>
          </a:prstGeom>
          <a:noFill/>
          <a:ln>
            <a:noFill/>
          </a:ln>
        </p:spPr>
      </p:pic>
      <p:pic>
        <p:nvPicPr>
          <p:cNvPr id="3" name="Picture 2"/>
          <p:cNvPicPr>
            <a:picLocks noChangeAspect="1"/>
          </p:cNvPicPr>
          <p:nvPr/>
        </p:nvPicPr>
        <p:blipFill>
          <a:blip r:embed="rId3"/>
          <a:stretch>
            <a:fillRect/>
          </a:stretch>
        </p:blipFill>
        <p:spPr>
          <a:xfrm>
            <a:off x="7743476" y="5726348"/>
            <a:ext cx="3724275" cy="1009650"/>
          </a:xfrm>
          <a:prstGeom prst="rect">
            <a:avLst/>
          </a:prstGeom>
        </p:spPr>
      </p:pic>
    </p:spTree>
    <p:extLst>
      <p:ext uri="{BB962C8B-B14F-4D97-AF65-F5344CB8AC3E}">
        <p14:creationId xmlns:p14="http://schemas.microsoft.com/office/powerpoint/2010/main" val="4117115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Participants will hear about strategies to address the challenges with educating families about </a:t>
            </a:r>
          </a:p>
          <a:p>
            <a:pPr lvl="1"/>
            <a:r>
              <a:rPr lang="en-US" dirty="0" smtClean="0"/>
              <a:t>Accessing preventative and primary care resources</a:t>
            </a:r>
          </a:p>
          <a:p>
            <a:pPr lvl="1"/>
            <a:r>
              <a:rPr lang="en-US" dirty="0"/>
              <a:t>Navigating the health care </a:t>
            </a:r>
            <a:r>
              <a:rPr lang="en-US" dirty="0" smtClean="0"/>
              <a:t>system</a:t>
            </a:r>
          </a:p>
          <a:p>
            <a:pPr lvl="1"/>
            <a:r>
              <a:rPr lang="en-US" dirty="0" smtClean="0"/>
              <a:t>Advocating for a healthier community</a:t>
            </a:r>
          </a:p>
        </p:txBody>
      </p:sp>
      <p:pic>
        <p:nvPicPr>
          <p:cNvPr id="4" name="Picture 3"/>
          <p:cNvPicPr>
            <a:picLocks noChangeAspect="1"/>
          </p:cNvPicPr>
          <p:nvPr/>
        </p:nvPicPr>
        <p:blipFill>
          <a:blip r:embed="rId2"/>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727667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Navigators </a:t>
            </a:r>
            <a:endParaRPr lang="en-US" dirty="0"/>
          </a:p>
        </p:txBody>
      </p:sp>
      <p:sp>
        <p:nvSpPr>
          <p:cNvPr id="3" name="Content Placeholder 2"/>
          <p:cNvSpPr>
            <a:spLocks noGrp="1"/>
          </p:cNvSpPr>
          <p:nvPr>
            <p:ph idx="1"/>
          </p:nvPr>
        </p:nvSpPr>
        <p:spPr/>
        <p:txBody>
          <a:bodyPr>
            <a:normAutofit/>
          </a:bodyPr>
          <a:lstStyle/>
          <a:p>
            <a:r>
              <a:rPr lang="en-US" dirty="0" smtClean="0"/>
              <a:t>Health Care Navigators</a:t>
            </a:r>
            <a:endParaRPr lang="en-US" dirty="0"/>
          </a:p>
          <a:p>
            <a:pPr lvl="1"/>
            <a:r>
              <a:rPr lang="en-US" dirty="0" smtClean="0"/>
              <a:t>Licensed healthcare practitioners with knowledge in care and management of disease process who seek to enhance positive health outcomes through the provision of specific navigation tools and support to clients and patients</a:t>
            </a:r>
          </a:p>
          <a:p>
            <a:r>
              <a:rPr lang="en-US" dirty="0" smtClean="0"/>
              <a:t>Peer Navigators</a:t>
            </a:r>
          </a:p>
          <a:p>
            <a:pPr lvl="1"/>
            <a:r>
              <a:rPr lang="en-US" dirty="0" smtClean="0"/>
              <a:t>Defined as community role models that are trained staff members (not volunteers) who share understanding, experiences and cultural ethnic identity with the concerned client </a:t>
            </a:r>
          </a:p>
          <a:p>
            <a:pPr lvl="1"/>
            <a:r>
              <a:rPr lang="en-US" dirty="0" smtClean="0"/>
              <a:t>Seeking and addressing client’s individual barrier(s) to healthcare, assist in gaining healthcare access and community support services and community outreach. </a:t>
            </a:r>
          </a:p>
        </p:txBody>
      </p:sp>
      <p:sp>
        <p:nvSpPr>
          <p:cNvPr id="4" name="Rectangle 3"/>
          <p:cNvSpPr/>
          <p:nvPr/>
        </p:nvSpPr>
        <p:spPr>
          <a:xfrm>
            <a:off x="1348631" y="6311900"/>
            <a:ext cx="4799519" cy="369332"/>
          </a:xfrm>
          <a:prstGeom prst="rect">
            <a:avLst/>
          </a:prstGeom>
        </p:spPr>
        <p:txBody>
          <a:bodyPr wrap="none">
            <a:spAutoFit/>
          </a:bodyPr>
          <a:lstStyle/>
          <a:p>
            <a:r>
              <a:rPr lang="en-US" dirty="0"/>
              <a:t>(Ali-Faisal, </a:t>
            </a:r>
            <a:r>
              <a:rPr lang="en-US" dirty="0" err="1"/>
              <a:t>Colella</a:t>
            </a:r>
            <a:r>
              <a:rPr lang="en-US" dirty="0"/>
              <a:t>, Medina-</a:t>
            </a:r>
            <a:r>
              <a:rPr lang="en-US" dirty="0" err="1"/>
              <a:t>Jaudes</a:t>
            </a:r>
            <a:r>
              <a:rPr lang="en-US" dirty="0"/>
              <a:t>, &amp; Scott, 2016)</a:t>
            </a:r>
          </a:p>
        </p:txBody>
      </p:sp>
      <p:sp>
        <p:nvSpPr>
          <p:cNvPr id="5" name="Rectangle 4"/>
          <p:cNvSpPr/>
          <p:nvPr/>
        </p:nvSpPr>
        <p:spPr>
          <a:xfrm>
            <a:off x="6096000" y="6311900"/>
            <a:ext cx="1889620" cy="369332"/>
          </a:xfrm>
          <a:prstGeom prst="rect">
            <a:avLst/>
          </a:prstGeom>
        </p:spPr>
        <p:txBody>
          <a:bodyPr wrap="none">
            <a:spAutoFit/>
          </a:bodyPr>
          <a:lstStyle/>
          <a:p>
            <a:r>
              <a:rPr lang="en-US" dirty="0"/>
              <a:t>(</a:t>
            </a:r>
            <a:r>
              <a:rPr lang="en-US" dirty="0" err="1"/>
              <a:t>Tho</a:t>
            </a:r>
            <a:r>
              <a:rPr lang="en-US" dirty="0"/>
              <a:t> &amp; </a:t>
            </a:r>
            <a:r>
              <a:rPr lang="en-US" dirty="0" err="1"/>
              <a:t>Ang</a:t>
            </a:r>
            <a:r>
              <a:rPr lang="en-US" dirty="0"/>
              <a:t>, 2016)</a:t>
            </a:r>
          </a:p>
        </p:txBody>
      </p:sp>
      <p:pic>
        <p:nvPicPr>
          <p:cNvPr id="6" name="Picture 5"/>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4220344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9335963"/>
              </p:ext>
            </p:extLst>
          </p:nvPr>
        </p:nvGraphicFramePr>
        <p:xfrm>
          <a:off x="1335932" y="337225"/>
          <a:ext cx="9131029" cy="5659779"/>
        </p:xfrm>
        <a:graphic>
          <a:graphicData uri="http://schemas.openxmlformats.org/drawingml/2006/table">
            <a:tbl>
              <a:tblPr/>
              <a:tblGrid>
                <a:gridCol w="1173804"/>
                <a:gridCol w="1101752"/>
                <a:gridCol w="1108975"/>
                <a:gridCol w="1281801"/>
                <a:gridCol w="1469030"/>
                <a:gridCol w="1483431"/>
                <a:gridCol w="1512236"/>
              </a:tblGrid>
              <a:tr h="291247">
                <a:tc>
                  <a:txBody>
                    <a:bodyPr/>
                    <a:lstStyle/>
                    <a:p>
                      <a:pPr algn="ctr" fontAlgn="b"/>
                      <a:r>
                        <a:rPr lang="en-US" sz="1000" b="1" i="1" u="sng" strike="noStrike" dirty="0">
                          <a:solidFill>
                            <a:srgbClr val="000000"/>
                          </a:solidFill>
                          <a:effectLst/>
                          <a:latin typeface="Calibri" panose="020F0502020204030204" pitchFamily="34" charset="0"/>
                        </a:rPr>
                        <a:t>Outreach/Meeting Outcomes</a:t>
                      </a: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endParaRPr lang="en-US" sz="500" b="1" i="1" u="sng" strike="noStrike">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1" i="1" u="sng" strike="noStrike" dirty="0">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2907" marR="2907" marT="2907" marB="0" anchor="b">
                    <a:lnL>
                      <a:noFill/>
                    </a:lnL>
                    <a:lnR>
                      <a:noFill/>
                    </a:lnR>
                    <a:lnT>
                      <a:noFill/>
                    </a:lnT>
                    <a:lnB w="6350" cap="flat" cmpd="sng" algn="ctr">
                      <a:solidFill>
                        <a:srgbClr val="000000"/>
                      </a:solidFill>
                      <a:prstDash val="solid"/>
                      <a:round/>
                      <a:headEnd type="none" w="med" len="med"/>
                      <a:tailEnd type="none" w="med" len="med"/>
                    </a:lnB>
                  </a:tcPr>
                </a:tc>
              </a:tr>
              <a:tr h="373831">
                <a:tc>
                  <a:txBody>
                    <a:bodyPr/>
                    <a:lstStyle/>
                    <a:p>
                      <a:pPr algn="ctr" fontAlgn="ctr"/>
                      <a:r>
                        <a:rPr lang="en-US" sz="1000" b="1" i="0" u="none" strike="noStrike" dirty="0">
                          <a:solidFill>
                            <a:srgbClr val="000000"/>
                          </a:solidFill>
                          <a:effectLst/>
                          <a:latin typeface="Calibri" panose="020F0502020204030204" pitchFamily="34" charset="0"/>
                        </a:rPr>
                        <a:t>Event Name</a:t>
                      </a:r>
                    </a:p>
                  </a:txBody>
                  <a:tcPr marL="2907" marR="2907" marT="29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Organization Name</a:t>
                      </a:r>
                    </a:p>
                  </a:txBody>
                  <a:tcPr marL="2907" marR="2907" marT="29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Date</a:t>
                      </a:r>
                    </a:p>
                  </a:txBody>
                  <a:tcPr marL="2907" marR="2907" marT="29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Contact Person</a:t>
                      </a:r>
                    </a:p>
                  </a:txBody>
                  <a:tcPr marL="2907" marR="2907" marT="29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Number of People Attended</a:t>
                      </a:r>
                    </a:p>
                  </a:txBody>
                  <a:tcPr marL="2907" marR="2907" marT="29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How many Promotional Materials Distributed</a:t>
                      </a:r>
                    </a:p>
                  </a:txBody>
                  <a:tcPr marL="2907" marR="2907" marT="29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Calibri" panose="020F0502020204030204" pitchFamily="34" charset="0"/>
                        </a:rPr>
                        <a:t>Notes/Comments</a:t>
                      </a:r>
                    </a:p>
                  </a:txBody>
                  <a:tcPr marL="2907" marR="2907" marT="290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467288">
                <a:tc>
                  <a:txBody>
                    <a:bodyPr/>
                    <a:lstStyle/>
                    <a:p>
                      <a:pPr algn="ctr" fontAlgn="ctr"/>
                      <a:r>
                        <a:rPr lang="en-US" sz="1000" b="0" i="1" u="none" strike="noStrike">
                          <a:solidFill>
                            <a:srgbClr val="000000"/>
                          </a:solidFill>
                          <a:effectLst/>
                          <a:latin typeface="Calibri" panose="020F0502020204030204" pitchFamily="34" charset="0"/>
                        </a:rPr>
                        <a:t>Senior Parent Night</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dirty="0">
                          <a:solidFill>
                            <a:srgbClr val="000000"/>
                          </a:solidFill>
                          <a:effectLst/>
                          <a:latin typeface="Calibri" panose="020F0502020204030204" pitchFamily="34" charset="0"/>
                        </a:rPr>
                        <a:t>Miami Northwestern High School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4/20/2016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150-200 parents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Introduced students to programs/careers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Framil and Dr. Vera with select Jessie Trice and Education effect team members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373">
                <a:tc>
                  <a:txBody>
                    <a:bodyPr/>
                    <a:lstStyle/>
                    <a:p>
                      <a:pPr algn="ctr" fontAlgn="ctr"/>
                      <a:r>
                        <a:rPr lang="en-US" sz="1000" b="0" i="1" u="none" strike="noStrike">
                          <a:solidFill>
                            <a:srgbClr val="000000"/>
                          </a:solidFill>
                          <a:effectLst/>
                          <a:latin typeface="Calibri" panose="020F0502020204030204" pitchFamily="34" charset="0"/>
                        </a:rPr>
                        <a:t>Career Fair</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Miami Northwestern High School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4/22/2016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200</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Radio Play</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Framil and Ms. Joanne Pierre</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746">
                <a:tc>
                  <a:txBody>
                    <a:bodyPr/>
                    <a:lstStyle/>
                    <a:p>
                      <a:pPr algn="ctr" fontAlgn="ctr"/>
                      <a:r>
                        <a:rPr lang="en-US" sz="1000" b="0" i="1" u="none" strike="noStrike">
                          <a:solidFill>
                            <a:srgbClr val="000000"/>
                          </a:solidFill>
                          <a:effectLst/>
                          <a:latin typeface="Calibri" panose="020F0502020204030204" pitchFamily="34" charset="0"/>
                        </a:rPr>
                        <a:t>Career Technical Educational Education Explosion</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Miami Northwestern High School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4/30/2016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8th graders and parents - attendance numbers are unfortunately not available - Numbers were low</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Lunch</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Framil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831">
                <a:tc>
                  <a:txBody>
                    <a:bodyPr/>
                    <a:lstStyle/>
                    <a:p>
                      <a:pPr algn="ctr" fontAlgn="ctr"/>
                      <a:r>
                        <a:rPr lang="en-US" sz="1000" b="0" i="1" u="none" strike="noStrike">
                          <a:solidFill>
                            <a:srgbClr val="000000"/>
                          </a:solidFill>
                          <a:effectLst/>
                          <a:latin typeface="Calibri" panose="020F0502020204030204" pitchFamily="34" charset="0"/>
                        </a:rPr>
                        <a:t>Miami Northwestern High School Alumni Meeting</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Miami Northwestern High School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5/14/2016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Parents and alumni glad to support</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"What can we do for MNWHS"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Vera and Dr. Framil</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8754">
                <a:tc>
                  <a:txBody>
                    <a:bodyPr/>
                    <a:lstStyle/>
                    <a:p>
                      <a:pPr algn="ctr" fontAlgn="ctr"/>
                      <a:r>
                        <a:rPr lang="en-US" sz="1000" b="0" i="1" u="none" strike="noStrike">
                          <a:solidFill>
                            <a:srgbClr val="000000"/>
                          </a:solidFill>
                          <a:effectLst/>
                          <a:latin typeface="Calibri" panose="020F0502020204030204" pitchFamily="34" charset="0"/>
                        </a:rPr>
                        <a:t>Catalyst Miami event</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Liberty Square</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5/14/2016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attendance numbers are unfortunately not available - Numbers were low</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831">
                <a:tc>
                  <a:txBody>
                    <a:bodyPr/>
                    <a:lstStyle/>
                    <a:p>
                      <a:pPr algn="ctr" fontAlgn="ctr"/>
                      <a:r>
                        <a:rPr lang="en-US" sz="1000" b="0" i="1" u="none" strike="noStrike">
                          <a:solidFill>
                            <a:srgbClr val="000000"/>
                          </a:solidFill>
                          <a:effectLst/>
                          <a:latin typeface="Calibri" panose="020F0502020204030204" pitchFamily="34" charset="0"/>
                        </a:rPr>
                        <a:t>Community Showcase and Health Fair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African Heritage Cultural Arts Center</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5/14/2016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457">
                <a:tc>
                  <a:txBody>
                    <a:bodyPr/>
                    <a:lstStyle/>
                    <a:p>
                      <a:pPr algn="ctr" fontAlgn="ctr"/>
                      <a:r>
                        <a:rPr lang="en-US" sz="1000" b="0" i="1" u="none" strike="noStrike">
                          <a:solidFill>
                            <a:srgbClr val="000000"/>
                          </a:solidFill>
                          <a:effectLst/>
                          <a:latin typeface="Calibri" panose="020F0502020204030204" pitchFamily="34" charset="0"/>
                        </a:rPr>
                        <a:t>City Year</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5/20/2016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Ms. Pierre</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6915">
                <a:tc>
                  <a:txBody>
                    <a:bodyPr/>
                    <a:lstStyle/>
                    <a:p>
                      <a:pPr algn="ctr" fontAlgn="ctr"/>
                      <a:r>
                        <a:rPr lang="en-US" sz="1000" b="0" i="1" u="none" strike="noStrike">
                          <a:solidFill>
                            <a:srgbClr val="000000"/>
                          </a:solidFill>
                          <a:effectLst/>
                          <a:latin typeface="Calibri" panose="020F0502020204030204" pitchFamily="34" charset="0"/>
                        </a:rPr>
                        <a:t>Amerigroup Healthfair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John H. Peavy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5/21/2016: 9am-1pm</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expected attendance 200</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Signed up students for physicals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n-NO" sz="1000" b="0" i="0" u="none" strike="noStrike">
                          <a:solidFill>
                            <a:srgbClr val="000000"/>
                          </a:solidFill>
                          <a:effectLst/>
                          <a:latin typeface="Calibri" panose="020F0502020204030204" pitchFamily="34" charset="0"/>
                        </a:rPr>
                        <a:t>Dr. Vera and Ms. Pierre</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4577">
                <a:tc>
                  <a:txBody>
                    <a:bodyPr/>
                    <a:lstStyle/>
                    <a:p>
                      <a:pPr algn="ctr" fontAlgn="ctr"/>
                      <a:r>
                        <a:rPr lang="en-US" sz="1000" b="0" i="1" u="none" strike="noStrike">
                          <a:solidFill>
                            <a:srgbClr val="000000"/>
                          </a:solidFill>
                          <a:effectLst/>
                          <a:latin typeface="Calibri" panose="020F0502020204030204" pitchFamily="34" charset="0"/>
                        </a:rPr>
                        <a:t>Communities Talk: Town Hall Meeting,  Youth Facilitated Discussion on Prevention of Underage Drinking and Substance Abuse.</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Gang Alternative, Inc. &amp; Urban Partnership Drug Free Community Coalition &amp; SAMHSA</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6/16/2016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Vivilora</a:t>
                      </a:r>
                      <a:r>
                        <a:rPr lang="en-US" sz="1000" b="0" i="0" u="none" strike="noStrike" dirty="0">
                          <a:solidFill>
                            <a:srgbClr val="000000"/>
                          </a:solidFill>
                          <a:effectLst/>
                          <a:latin typeface="Calibri" panose="020F0502020204030204" pitchFamily="34" charset="0"/>
                        </a:rPr>
                        <a:t> Perkins Smith / Vperskinssmith@myga.org</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 Children / 30 Adults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70 Palm Cards / 5 Personal Contact Cards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Met Michele Wyatt-Sweeting, Program Director - New Horizons Community Mental Health Center Inc. Msweeting@nhcmhc.org</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3831">
                <a:tc>
                  <a:txBody>
                    <a:bodyPr/>
                    <a:lstStyle/>
                    <a:p>
                      <a:pPr algn="ctr" fontAlgn="ctr"/>
                      <a:r>
                        <a:rPr lang="en-US" sz="1000" b="0" i="1" u="none" strike="noStrike">
                          <a:solidFill>
                            <a:srgbClr val="000000"/>
                          </a:solidFill>
                          <a:effectLst/>
                          <a:latin typeface="Calibri" panose="020F0502020204030204" pitchFamily="34" charset="0"/>
                        </a:rPr>
                        <a:t>Honey Shine Summer 2016 School Physicals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Carrolton School of the Sacred Heart</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6/21/2016</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Brittney Gonzalez / Bgonzalez@honeyshine.org</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 children</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Physical assessments provided</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In coordination with PT, hearing and vision screenings</a:t>
                      </a:r>
                    </a:p>
                  </a:txBody>
                  <a:tcPr marL="2907" marR="2907" marT="2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tretch>
            <a:fillRect/>
          </a:stretch>
        </p:blipFill>
        <p:spPr>
          <a:xfrm>
            <a:off x="7886148" y="6026136"/>
            <a:ext cx="3724275" cy="862570"/>
          </a:xfrm>
          <a:prstGeom prst="rect">
            <a:avLst/>
          </a:prstGeom>
        </p:spPr>
      </p:pic>
    </p:spTree>
    <p:extLst>
      <p:ext uri="{BB962C8B-B14F-4D97-AF65-F5344CB8AC3E}">
        <p14:creationId xmlns:p14="http://schemas.microsoft.com/office/powerpoint/2010/main" val="3308020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955936"/>
              </p:ext>
            </p:extLst>
          </p:nvPr>
        </p:nvGraphicFramePr>
        <p:xfrm>
          <a:off x="927370" y="123217"/>
          <a:ext cx="10914433" cy="5844975"/>
        </p:xfrm>
        <a:graphic>
          <a:graphicData uri="http://schemas.openxmlformats.org/drawingml/2006/table">
            <a:tbl>
              <a:tblPr/>
              <a:tblGrid>
                <a:gridCol w="1377217"/>
                <a:gridCol w="1342786"/>
                <a:gridCol w="1325569"/>
                <a:gridCol w="1532152"/>
                <a:gridCol w="1755949"/>
                <a:gridCol w="1773165"/>
                <a:gridCol w="1807595"/>
              </a:tblGrid>
              <a:tr h="409269">
                <a:tc>
                  <a:txBody>
                    <a:bodyPr/>
                    <a:lstStyle/>
                    <a:p>
                      <a:pPr algn="ctr" fontAlgn="ctr"/>
                      <a:r>
                        <a:rPr lang="en-US" sz="1000" b="0" i="1" u="none" strike="noStrike" dirty="0">
                          <a:solidFill>
                            <a:srgbClr val="000000"/>
                          </a:solidFill>
                          <a:effectLst/>
                          <a:latin typeface="Calibri" panose="020F0502020204030204" pitchFamily="34" charset="0"/>
                        </a:rPr>
                        <a:t>Honey Shine Summer 2016 School Physicals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dirty="0">
                          <a:solidFill>
                            <a:srgbClr val="000000"/>
                          </a:solidFill>
                          <a:effectLst/>
                          <a:latin typeface="Calibri" panose="020F0502020204030204" pitchFamily="34" charset="0"/>
                        </a:rPr>
                        <a:t>Carrolton School of the Sacred Heart</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6/21/2016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Brittney Gonzalez / Bgonzalez@honeyshine.org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 children</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Physical assessments provided</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In coordination with PT, hearing and vision screenings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765">
                <a:tc>
                  <a:txBody>
                    <a:bodyPr/>
                    <a:lstStyle/>
                    <a:p>
                      <a:pPr algn="ctr" fontAlgn="ctr"/>
                      <a:r>
                        <a:rPr lang="en-US" sz="1000" b="0" i="1" u="none" strike="noStrike" dirty="0">
                          <a:solidFill>
                            <a:srgbClr val="000000"/>
                          </a:solidFill>
                          <a:effectLst/>
                          <a:latin typeface="Calibri" panose="020F0502020204030204" pitchFamily="34" charset="0"/>
                        </a:rPr>
                        <a:t>A Build Health Challenge Meeting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dirty="0">
                          <a:solidFill>
                            <a:srgbClr val="000000"/>
                          </a:solidFill>
                          <a:effectLst/>
                          <a:latin typeface="Calibri" panose="020F0502020204030204" pitchFamily="34" charset="0"/>
                        </a:rPr>
                        <a:t>Liberty City Community Collaborative for Change</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6/23/2016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Deltavier</a:t>
                      </a:r>
                      <a:r>
                        <a:rPr lang="en-US" sz="1000" b="0" i="0" u="none" strike="noStrike" dirty="0">
                          <a:solidFill>
                            <a:srgbClr val="000000"/>
                          </a:solidFill>
                          <a:effectLst/>
                          <a:latin typeface="Calibri" panose="020F0502020204030204" pitchFamily="34" charset="0"/>
                        </a:rPr>
                        <a:t> Frye, Project Coordinator / Deltavier.Frye@Flhealth.gov</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25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 Palm Cards / 5 Personal Contact Cards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Community Organization Representatives and residents sharing strategies, discussions and planning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269">
                <a:tc>
                  <a:txBody>
                    <a:bodyPr/>
                    <a:lstStyle/>
                    <a:p>
                      <a:pPr algn="ctr" fontAlgn="ctr"/>
                      <a:r>
                        <a:rPr lang="en-US" sz="1000" b="0" i="1" u="none" strike="noStrike">
                          <a:solidFill>
                            <a:srgbClr val="000000"/>
                          </a:solidFill>
                          <a:effectLst/>
                          <a:latin typeface="Calibri" panose="020F0502020204030204" pitchFamily="34" charset="0"/>
                        </a:rPr>
                        <a:t>Community Outreach</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Local Busineses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7/5/2016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Targetted Outreach</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52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52 Pamphlets / 10 personal Contact Cards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Direct contact with community members and business owners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262">
                <a:tc>
                  <a:txBody>
                    <a:bodyPr/>
                    <a:lstStyle/>
                    <a:p>
                      <a:pPr algn="ctr" fontAlgn="ctr"/>
                      <a:r>
                        <a:rPr lang="en-US" sz="1000" b="0" i="1" u="none" strike="noStrike">
                          <a:solidFill>
                            <a:srgbClr val="000000"/>
                          </a:solidFill>
                          <a:effectLst/>
                          <a:latin typeface="Calibri" panose="020F0502020204030204" pitchFamily="34" charset="0"/>
                        </a:rPr>
                        <a:t>Honey Shine Summer 2016 School Physicals Day 2</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dirty="0">
                          <a:solidFill>
                            <a:srgbClr val="000000"/>
                          </a:solidFill>
                          <a:effectLst/>
                          <a:latin typeface="Calibri" panose="020F0502020204030204" pitchFamily="34" charset="0"/>
                        </a:rPr>
                        <a:t>Carrolton School of the Sacred Heart</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7/12/2016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Brittney Gonzalez / Bgonzalez@honeyshine.org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 Children</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Physical assessments provided</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Identified 3 students with deafness and 1 with scoliosis. Referred.</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262">
                <a:tc>
                  <a:txBody>
                    <a:bodyPr/>
                    <a:lstStyle/>
                    <a:p>
                      <a:pPr algn="ctr" fontAlgn="ctr"/>
                      <a:r>
                        <a:rPr lang="en-US" sz="1000" b="0" i="1" u="none" strike="noStrike">
                          <a:solidFill>
                            <a:srgbClr val="000000"/>
                          </a:solidFill>
                          <a:effectLst/>
                          <a:latin typeface="Calibri" panose="020F0502020204030204" pitchFamily="34" charset="0"/>
                        </a:rPr>
                        <a:t>Catalyst Open House</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Catalyst Miami</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7/14/2016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Adele Coble / adelec@catalystmiami.org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5 Pamphlets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Met Public allies director, and Santra Denis / SantraD@catalystmiami.org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269">
                <a:tc>
                  <a:txBody>
                    <a:bodyPr/>
                    <a:lstStyle/>
                    <a:p>
                      <a:pPr algn="ctr" fontAlgn="ctr"/>
                      <a:r>
                        <a:rPr lang="en-US" sz="1000" b="0" i="1" u="none" strike="noStrike">
                          <a:solidFill>
                            <a:srgbClr val="000000"/>
                          </a:solidFill>
                          <a:effectLst/>
                          <a:latin typeface="Calibri" panose="020F0502020204030204" pitchFamily="34" charset="0"/>
                        </a:rPr>
                        <a:t>Community Outreach</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Local Busineses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7/19/2016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Targetted Outreach</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45 Pamphlets / 5 personal Contact Cards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Direct contact with community members and business owners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868">
                <a:tc>
                  <a:txBody>
                    <a:bodyPr/>
                    <a:lstStyle/>
                    <a:p>
                      <a:pPr algn="ctr" fontAlgn="ctr"/>
                      <a:r>
                        <a:rPr lang="en-US" sz="1000" b="0" i="1" u="none" strike="noStrike">
                          <a:solidFill>
                            <a:srgbClr val="000000"/>
                          </a:solidFill>
                          <a:effectLst/>
                          <a:latin typeface="Calibri" panose="020F0502020204030204" pitchFamily="34" charset="0"/>
                        </a:rPr>
                        <a:t>Zika Awareness event Sponsored by United Health Care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United Health Care &amp; JTCHC</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7/23/2016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Toni Thompson, JTCHC / TMThompson@jtchc.org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60 Pamphlets / 10 Personal Contact Cards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Met </a:t>
                      </a:r>
                      <a:r>
                        <a:rPr lang="en-US" sz="1000" b="0" i="0" u="none" strike="noStrike" dirty="0" err="1">
                          <a:solidFill>
                            <a:srgbClr val="000000"/>
                          </a:solidFill>
                          <a:effectLst/>
                          <a:latin typeface="Calibri" panose="020F0502020204030204" pitchFamily="34" charset="0"/>
                        </a:rPr>
                        <a:t>Lekeshia</a:t>
                      </a:r>
                      <a:r>
                        <a:rPr lang="en-US" sz="1000" b="0" i="0" u="none" strike="noStrike" dirty="0">
                          <a:solidFill>
                            <a:srgbClr val="000000"/>
                          </a:solidFill>
                          <a:effectLst/>
                          <a:latin typeface="Calibri" panose="020F0502020204030204" pitchFamily="34" charset="0"/>
                        </a:rPr>
                        <a:t> Bush, </a:t>
                      </a:r>
                      <a:r>
                        <a:rPr lang="en-US" sz="1000" b="0" i="0" u="none" strike="noStrike" dirty="0" err="1">
                          <a:solidFill>
                            <a:srgbClr val="000000"/>
                          </a:solidFill>
                          <a:effectLst/>
                          <a:latin typeface="Calibri" panose="020F0502020204030204" pitchFamily="34" charset="0"/>
                        </a:rPr>
                        <a:t>PharmD</a:t>
                      </a:r>
                      <a:r>
                        <a:rPr lang="en-US" sz="1000" b="0" i="0" u="none" strike="noStrike" dirty="0">
                          <a:solidFill>
                            <a:srgbClr val="000000"/>
                          </a:solidFill>
                          <a:effectLst/>
                          <a:latin typeface="Calibri" panose="020F0502020204030204" pitchFamily="34" charset="0"/>
                        </a:rPr>
                        <a:t>, AAHIVP, Walgreens / Lekeshia.Bush@walgreens.com</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262">
                <a:tc>
                  <a:txBody>
                    <a:bodyPr/>
                    <a:lstStyle/>
                    <a:p>
                      <a:pPr algn="ctr" fontAlgn="ctr"/>
                      <a:r>
                        <a:rPr lang="en-US" sz="1000" b="0" i="0" u="none" strike="noStrike">
                          <a:solidFill>
                            <a:srgbClr val="000000"/>
                          </a:solidFill>
                          <a:effectLst/>
                          <a:latin typeface="Calibri" panose="020F0502020204030204" pitchFamily="34" charset="0"/>
                        </a:rPr>
                        <a:t>Liberty City Promise Grant meeting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Miami Children's Initiative</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8/4/2016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sng" strike="noStrike">
                          <a:solidFill>
                            <a:srgbClr val="0000FF"/>
                          </a:solidFill>
                          <a:effectLst/>
                          <a:latin typeface="Calibri" panose="020F0502020204030204" pitchFamily="34" charset="0"/>
                          <a:hlinkClick r:id="rId2"/>
                        </a:rPr>
                        <a:t>Cecilia Gutierrez / cgabety@miamichildrensinitiative.org</a:t>
                      </a:r>
                      <a:endParaRPr lang="en-US" sz="1000" b="0" i="0" u="sng" strike="noStrike">
                        <a:solidFill>
                          <a:srgbClr val="0000FF"/>
                        </a:solidFill>
                        <a:effectLst/>
                        <a:latin typeface="Calibri" panose="020F0502020204030204" pitchFamily="34" charset="0"/>
                      </a:endParaRP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30 members of various community organizations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Discussion to put forth a strong grant proposal</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Dr. Framil and </a:t>
                      </a:r>
                      <a:r>
                        <a:rPr lang="en-US" sz="1000" b="0" i="0" u="none" strike="noStrike" dirty="0" err="1">
                          <a:solidFill>
                            <a:srgbClr val="000000"/>
                          </a:solidFill>
                          <a:effectLst/>
                          <a:latin typeface="Calibri" panose="020F0502020204030204" pitchFamily="34" charset="0"/>
                        </a:rPr>
                        <a:t>Avi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Sukhram</a:t>
                      </a:r>
                      <a:endParaRPr lang="en-US" sz="1000" b="0" i="0" u="none" strike="noStrike" dirty="0">
                        <a:solidFill>
                          <a:srgbClr val="000000"/>
                        </a:solidFill>
                        <a:effectLst/>
                        <a:latin typeface="Calibri" panose="020F0502020204030204" pitchFamily="34" charset="0"/>
                      </a:endParaRP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868">
                <a:tc>
                  <a:txBody>
                    <a:bodyPr/>
                    <a:lstStyle/>
                    <a:p>
                      <a:pPr algn="ctr" fontAlgn="ctr"/>
                      <a:r>
                        <a:rPr lang="en-US" sz="1000" b="0" i="0" u="none" strike="noStrike">
                          <a:solidFill>
                            <a:srgbClr val="000000"/>
                          </a:solidFill>
                          <a:effectLst/>
                          <a:latin typeface="Calibri" panose="020F0502020204030204" pitchFamily="34" charset="0"/>
                        </a:rPr>
                        <a:t>Health Connect: Children's Trust Professional development</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Rockway Middle School</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8/9/2016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sng" strike="noStrike">
                          <a:solidFill>
                            <a:srgbClr val="0000FF"/>
                          </a:solidFill>
                          <a:effectLst/>
                          <a:latin typeface="Calibri" panose="020F0502020204030204" pitchFamily="34" charset="0"/>
                          <a:hlinkClick r:id="rId2"/>
                        </a:rPr>
                        <a:t>juliette@thechildrenstrust.org</a:t>
                      </a:r>
                      <a:endParaRPr lang="en-US" sz="1000" b="0" i="0" u="sng" strike="noStrike">
                        <a:solidFill>
                          <a:srgbClr val="0000FF"/>
                        </a:solidFill>
                        <a:effectLst/>
                        <a:latin typeface="Calibri" panose="020F0502020204030204" pitchFamily="34" charset="0"/>
                      </a:endParaRP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200 individuals educated</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presentation on medical errors and sexually transmitted infections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Met Dr. Paulo </a:t>
                      </a:r>
                      <a:r>
                        <a:rPr lang="en-US" sz="1000" b="0" i="0" u="none" strike="noStrike" dirty="0" err="1">
                          <a:solidFill>
                            <a:srgbClr val="000000"/>
                          </a:solidFill>
                          <a:effectLst/>
                          <a:latin typeface="Calibri" panose="020F0502020204030204" pitchFamily="34" charset="0"/>
                        </a:rPr>
                        <a:t>Graziano</a:t>
                      </a:r>
                      <a:r>
                        <a:rPr lang="en-US" sz="1000" b="0" i="0" u="none" strike="noStrike" dirty="0">
                          <a:solidFill>
                            <a:srgbClr val="000000"/>
                          </a:solidFill>
                          <a:effectLst/>
                          <a:latin typeface="Calibri" panose="020F0502020204030204" pitchFamily="34" charset="0"/>
                        </a:rPr>
                        <a:t>, Ph.D. FIU Director, S.E.L.F.-Regulation Lab / Pgrazian@fiu.edu</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262">
                <a:tc>
                  <a:txBody>
                    <a:bodyPr/>
                    <a:lstStyle/>
                    <a:p>
                      <a:pPr algn="ctr" fontAlgn="ctr"/>
                      <a:r>
                        <a:rPr lang="en-US" sz="1000" b="0" i="0" u="none" strike="noStrike">
                          <a:solidFill>
                            <a:srgbClr val="000000"/>
                          </a:solidFill>
                          <a:effectLst/>
                          <a:latin typeface="Calibri" panose="020F0502020204030204" pitchFamily="34" charset="0"/>
                        </a:rPr>
                        <a:t>Presentation on Diabetes Mellitus by Dr. Framil</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Miami Northwestern High School</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8/11/2016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sng" strike="noStrike">
                          <a:solidFill>
                            <a:srgbClr val="0000FF"/>
                          </a:solidFill>
                          <a:effectLst/>
                          <a:latin typeface="Calibri" panose="020F0502020204030204" pitchFamily="34" charset="0"/>
                        </a:rPr>
                        <a:t>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Presentation on the review of Diabetes Mellitus, diagnosis and management</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Presentation to Jessie Trice school nursing faculty</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262">
                <a:tc>
                  <a:txBody>
                    <a:bodyPr/>
                    <a:lstStyle/>
                    <a:p>
                      <a:pPr algn="ctr" fontAlgn="ctr"/>
                      <a:r>
                        <a:rPr lang="en-US" sz="1000" b="0" i="0" u="none" strike="noStrike">
                          <a:solidFill>
                            <a:srgbClr val="000000"/>
                          </a:solidFill>
                          <a:effectLst/>
                          <a:latin typeface="Calibri" panose="020F0502020204030204" pitchFamily="34" charset="0"/>
                        </a:rPr>
                        <a:t>Commissioner Edmondson's Back to School Event</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Olinda Park</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8/13/2016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Toni Thompson, JTCHC / TMThompson@jtchc.org</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blood pressure screenings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Met Ms. Linda Lott, Outreach coordinator for JTCHC</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395">
                <a:tc>
                  <a:txBody>
                    <a:bodyPr/>
                    <a:lstStyle/>
                    <a:p>
                      <a:pPr algn="ctr" fontAlgn="ctr"/>
                      <a:r>
                        <a:rPr lang="en-US" sz="1000" b="0" i="0" u="none" strike="noStrike">
                          <a:solidFill>
                            <a:srgbClr val="000000"/>
                          </a:solidFill>
                          <a:effectLst/>
                          <a:latin typeface="Calibri" panose="020F0502020204030204" pitchFamily="34" charset="0"/>
                        </a:rPr>
                        <a:t>Back to School Bash Day 1</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John H. Peavy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8/15/2016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NA</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 adults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blood pressure screenings and glucose sticks</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395">
                <a:tc>
                  <a:txBody>
                    <a:bodyPr/>
                    <a:lstStyle/>
                    <a:p>
                      <a:pPr algn="ctr" fontAlgn="ctr"/>
                      <a:r>
                        <a:rPr lang="en-US" sz="1000" b="0" i="0" u="none" strike="noStrike">
                          <a:solidFill>
                            <a:srgbClr val="000000"/>
                          </a:solidFill>
                          <a:effectLst/>
                          <a:latin typeface="Calibri" panose="020F0502020204030204" pitchFamily="34" charset="0"/>
                        </a:rPr>
                        <a:t>Back to School Bash Day 2</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US" sz="1000" b="0" i="0" u="none" strike="noStrike">
                          <a:solidFill>
                            <a:srgbClr val="000000"/>
                          </a:solidFill>
                          <a:effectLst/>
                          <a:latin typeface="Calibri" panose="020F0502020204030204" pitchFamily="34" charset="0"/>
                        </a:rPr>
                        <a:t>John H. Peavy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8/16/2016</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NA</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 sign in sheets/ 30 patients w/contact info</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Clinic information provided</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 </a:t>
                      </a:r>
                    </a:p>
                  </a:txBody>
                  <a:tcPr marL="2779" marR="2779" marT="2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3"/>
          <a:stretch>
            <a:fillRect/>
          </a:stretch>
        </p:blipFill>
        <p:spPr>
          <a:xfrm>
            <a:off x="8117528" y="5968192"/>
            <a:ext cx="3724275" cy="889808"/>
          </a:xfrm>
          <a:prstGeom prst="rect">
            <a:avLst/>
          </a:prstGeom>
        </p:spPr>
      </p:pic>
    </p:spTree>
    <p:extLst>
      <p:ext uri="{BB962C8B-B14F-4D97-AF65-F5344CB8AC3E}">
        <p14:creationId xmlns:p14="http://schemas.microsoft.com/office/powerpoint/2010/main" val="1576103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2281791"/>
              </p:ext>
            </p:extLst>
          </p:nvPr>
        </p:nvGraphicFramePr>
        <p:xfrm>
          <a:off x="836581" y="460444"/>
          <a:ext cx="11199777" cy="5499807"/>
        </p:xfrm>
        <a:graphic>
          <a:graphicData uri="http://schemas.openxmlformats.org/drawingml/2006/table">
            <a:tbl>
              <a:tblPr/>
              <a:tblGrid>
                <a:gridCol w="1413221"/>
                <a:gridCol w="1377892"/>
                <a:gridCol w="1360225"/>
                <a:gridCol w="1572207"/>
                <a:gridCol w="1801855"/>
                <a:gridCol w="1819524"/>
                <a:gridCol w="1854853"/>
              </a:tblGrid>
              <a:tr h="294698">
                <a:tc>
                  <a:txBody>
                    <a:bodyPr/>
                    <a:lstStyle/>
                    <a:p>
                      <a:pPr algn="ctr" fontAlgn="ctr"/>
                      <a:r>
                        <a:rPr lang="en-US" sz="1000" b="0" i="0" u="none" strike="noStrike" dirty="0">
                          <a:solidFill>
                            <a:srgbClr val="000000"/>
                          </a:solidFill>
                          <a:effectLst/>
                          <a:latin typeface="Calibri" panose="020F0502020204030204" pitchFamily="34" charset="0"/>
                        </a:rPr>
                        <a:t>Back to School Bash Day 2</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US" sz="1000" b="0" i="0" u="none" strike="noStrike">
                          <a:solidFill>
                            <a:srgbClr val="000000"/>
                          </a:solidFill>
                          <a:effectLst/>
                          <a:latin typeface="Calibri" panose="020F0502020204030204" pitchFamily="34" charset="0"/>
                        </a:rPr>
                        <a:t>John H. Peavy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8/16/2016</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NA</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2 sign in sheets/ 30 patients w/contact info</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Clinic information provided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638">
                <a:tc>
                  <a:txBody>
                    <a:bodyPr/>
                    <a:lstStyle/>
                    <a:p>
                      <a:pPr algn="ctr" fontAlgn="ctr"/>
                      <a:r>
                        <a:rPr lang="en-US" sz="1000" b="0" i="0" u="none" strike="noStrike">
                          <a:solidFill>
                            <a:srgbClr val="000000"/>
                          </a:solidFill>
                          <a:effectLst/>
                          <a:latin typeface="Calibri" panose="020F0502020204030204" pitchFamily="34" charset="0"/>
                        </a:rPr>
                        <a:t>Opening Day Event On FIU Campus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dirty="0">
                          <a:solidFill>
                            <a:srgbClr val="000000"/>
                          </a:solidFill>
                          <a:effectLst/>
                          <a:latin typeface="Calibri" panose="020F0502020204030204" pitchFamily="34" charset="0"/>
                        </a:rPr>
                        <a:t>FIU</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8/18/2016</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Event hosted by Education Effect</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Clinic information provided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Presentation about JHP to faculty of Lillie C. Evans, Dr. Framil and Joanne Pierre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637">
                <a:tc>
                  <a:txBody>
                    <a:bodyPr/>
                    <a:lstStyle/>
                    <a:p>
                      <a:pPr algn="ctr" fontAlgn="ctr"/>
                      <a:r>
                        <a:rPr lang="en-US" sz="1000" b="0" i="0" u="none" strike="noStrike">
                          <a:solidFill>
                            <a:srgbClr val="000000"/>
                          </a:solidFill>
                          <a:effectLst/>
                          <a:latin typeface="Calibri" panose="020F0502020204030204" pitchFamily="34" charset="0"/>
                        </a:rPr>
                        <a:t>Health Resource Fair via Education effect</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Jessie J McCrary Elementary School</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dirty="0">
                          <a:solidFill>
                            <a:srgbClr val="000000"/>
                          </a:solidFill>
                          <a:effectLst/>
                          <a:latin typeface="Calibri" panose="020F0502020204030204" pitchFamily="34" charset="0"/>
                        </a:rPr>
                        <a:t>8/19/2016</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Donnie Hale/dhalejr@fiu.edu</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 adults screened / 1 Asthma educated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blood pressure screenings / glucose sticks / Asthma education</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638">
                <a:tc>
                  <a:txBody>
                    <a:bodyPr/>
                    <a:lstStyle/>
                    <a:p>
                      <a:pPr algn="ctr" fontAlgn="ctr"/>
                      <a:r>
                        <a:rPr lang="en-US" sz="1000" b="0" i="0" u="none" strike="noStrike">
                          <a:solidFill>
                            <a:srgbClr val="000000"/>
                          </a:solidFill>
                          <a:effectLst/>
                          <a:latin typeface="Calibri" panose="020F0502020204030204" pitchFamily="34" charset="0"/>
                        </a:rPr>
                        <a:t>Health Fair</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Jessie Trice Main Health Center</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0" i="0" u="none" strike="noStrike">
                          <a:solidFill>
                            <a:srgbClr val="000000"/>
                          </a:solidFill>
                          <a:effectLst/>
                          <a:latin typeface="Calibri" panose="020F0502020204030204" pitchFamily="34" charset="0"/>
                        </a:rPr>
                        <a:t>8/20/2016</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Toni Thompson, JTCHC / TMThompson@jtchc.org</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5 adults screened/ 5 patients with Asthma educated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blood pressure screenings and Asthma education</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Met Mr. Miguel Luna, United Health Care / miguel_i_luna@uhc.com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98">
                <a:tc>
                  <a:txBody>
                    <a:bodyPr/>
                    <a:lstStyle/>
                    <a:p>
                      <a:pPr algn="ctr" fontAlgn="ctr"/>
                      <a:r>
                        <a:rPr lang="en-US" sz="1000" b="0" i="0" u="none" strike="noStrike">
                          <a:solidFill>
                            <a:srgbClr val="000000"/>
                          </a:solidFill>
                          <a:effectLst/>
                          <a:latin typeface="Calibri" panose="020F0502020204030204" pitchFamily="34" charset="0"/>
                        </a:rPr>
                        <a:t>School Open House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Earlington Heights Elementary</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9/14/2016, 6-7:30pm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Adrian Astros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637">
                <a:tc>
                  <a:txBody>
                    <a:bodyPr/>
                    <a:lstStyle/>
                    <a:p>
                      <a:pPr algn="ctr" fontAlgn="ctr"/>
                      <a:r>
                        <a:rPr lang="en-US" sz="1000" b="0" i="0" u="none" strike="noStrike">
                          <a:solidFill>
                            <a:srgbClr val="000000"/>
                          </a:solidFill>
                          <a:effectLst/>
                          <a:latin typeface="Calibri" panose="020F0502020204030204" pitchFamily="34" charset="0"/>
                        </a:rPr>
                        <a:t>School Open House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Melrose Elementary</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9/14/2016, 5-7pm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 Pamphlets given out/ 5 patients with Asthma educated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Avi Sukhram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271">
                <a:tc>
                  <a:txBody>
                    <a:bodyPr/>
                    <a:lstStyle/>
                    <a:p>
                      <a:pPr algn="ctr" fontAlgn="ctr"/>
                      <a:r>
                        <a:rPr lang="en-US" sz="1000" b="0" i="0" u="none" strike="noStrike">
                          <a:solidFill>
                            <a:srgbClr val="000000"/>
                          </a:solidFill>
                          <a:effectLst/>
                          <a:latin typeface="Calibri" panose="020F0502020204030204" pitchFamily="34" charset="0"/>
                        </a:rPr>
                        <a:t>School Open House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Orchard Villa Elementary</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9/14/2016, 5-6pm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100 parents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Framil attended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98">
                <a:tc>
                  <a:txBody>
                    <a:bodyPr/>
                    <a:lstStyle/>
                    <a:p>
                      <a:pPr algn="ctr" fontAlgn="ctr"/>
                      <a:r>
                        <a:rPr lang="en-US" sz="1000" b="0" i="0" u="none" strike="noStrike">
                          <a:solidFill>
                            <a:srgbClr val="000000"/>
                          </a:solidFill>
                          <a:effectLst/>
                          <a:latin typeface="Calibri" panose="020F0502020204030204" pitchFamily="34" charset="0"/>
                        </a:rPr>
                        <a:t>School health screenings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Georgia Jones-Ayers Middle school</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9/15/2016</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Magdalena Jean, Rn / Mjean@jtchc.org</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Assisted with student health screenings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Tammy Ewing</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638">
                <a:tc>
                  <a:txBody>
                    <a:bodyPr/>
                    <a:lstStyle/>
                    <a:p>
                      <a:pPr algn="ctr" fontAlgn="ctr"/>
                      <a:r>
                        <a:rPr lang="en-US" sz="1000" b="0" i="0" u="none" strike="noStrike">
                          <a:solidFill>
                            <a:srgbClr val="000000"/>
                          </a:solidFill>
                          <a:effectLst/>
                          <a:latin typeface="Calibri" panose="020F0502020204030204" pitchFamily="34" charset="0"/>
                        </a:rPr>
                        <a:t>School Open House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Henry Reeves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9/15/2016, 6-8pm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attendance numbers are unfortunately not available - Numbers were low</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Adrian Astros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638">
                <a:tc>
                  <a:txBody>
                    <a:bodyPr/>
                    <a:lstStyle/>
                    <a:p>
                      <a:pPr algn="ctr" fontAlgn="ctr"/>
                      <a:r>
                        <a:rPr lang="en-US" sz="1000" b="0" i="0" u="none" strike="noStrike">
                          <a:solidFill>
                            <a:srgbClr val="000000"/>
                          </a:solidFill>
                          <a:effectLst/>
                          <a:latin typeface="Calibri" panose="020F0502020204030204" pitchFamily="34" charset="0"/>
                        </a:rPr>
                        <a:t>Children's Trust, School Health Provider Meeting</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Citrus health Network's Family Health Center</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9/16/2016: 10-11:30am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Cleo Chumiso / cleo.chumiso@thechildrenstrust.org</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Calibri" panose="020F0502020204030204" pitchFamily="34" charset="0"/>
                        </a:rPr>
                        <a:t>Dr. Framil attended</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8289">
                <a:tc>
                  <a:txBody>
                    <a:bodyPr/>
                    <a:lstStyle/>
                    <a:p>
                      <a:pPr algn="ctr" fontAlgn="ctr"/>
                      <a:r>
                        <a:rPr lang="en-US" sz="1000" b="0" i="0" u="none" strike="noStrike">
                          <a:solidFill>
                            <a:srgbClr val="000000"/>
                          </a:solidFill>
                          <a:effectLst/>
                          <a:latin typeface="Calibri" panose="020F0502020204030204" pitchFamily="34" charset="0"/>
                        </a:rPr>
                        <a:t>Educational Excellence School Advisory Committee Meeting (EESAC)</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Liberty City Elementary School</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9/20/2016: 4:30-6pm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Dr. Campbell / School Principal</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Committee meeting collaborating with students, parents and faculty</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Established future collaboration with Liberty City Elementary to provide health education and possible screenings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err="1">
                          <a:solidFill>
                            <a:srgbClr val="000000"/>
                          </a:solidFill>
                          <a:effectLst/>
                          <a:latin typeface="Calibri" panose="020F0502020204030204" pitchFamily="34" charset="0"/>
                        </a:rPr>
                        <a:t>Avi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Sukhram</a:t>
                      </a:r>
                      <a:r>
                        <a:rPr lang="en-US" sz="1000" b="0" i="0" u="none" strike="noStrike" dirty="0">
                          <a:solidFill>
                            <a:srgbClr val="000000"/>
                          </a:solidFill>
                          <a:effectLst/>
                          <a:latin typeface="Calibri" panose="020F0502020204030204" pitchFamily="34" charset="0"/>
                        </a:rPr>
                        <a:t>, Eugenia Russell</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579">
                <a:tc>
                  <a:txBody>
                    <a:bodyPr/>
                    <a:lstStyle/>
                    <a:p>
                      <a:pPr algn="ctr" fontAlgn="ctr"/>
                      <a:r>
                        <a:rPr lang="en-US" sz="1000" b="0" i="0" u="none" strike="noStrike">
                          <a:solidFill>
                            <a:srgbClr val="000000"/>
                          </a:solidFill>
                          <a:effectLst/>
                          <a:latin typeface="Calibri" panose="020F0502020204030204" pitchFamily="34" charset="0"/>
                        </a:rPr>
                        <a:t>US Department of Health and Human Services Office for Civil Rights and the JTCHC</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Haitian Cultural Arts Center</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9/21/2016, 10-1pm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fellow peer navigators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Provide updates on sections of the Affordable Care Act</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Sara Arias, </a:t>
                      </a:r>
                      <a:r>
                        <a:rPr lang="en-US" sz="1000" b="0" i="0" u="none" strike="noStrike" dirty="0" err="1">
                          <a:solidFill>
                            <a:srgbClr val="000000"/>
                          </a:solidFill>
                          <a:effectLst/>
                          <a:latin typeface="Calibri" panose="020F0502020204030204" pitchFamily="34" charset="0"/>
                        </a:rPr>
                        <a:t>Avi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Sukhram</a:t>
                      </a:r>
                      <a:endParaRPr lang="en-US" sz="1000" b="0" i="0" u="none" strike="noStrike" dirty="0">
                        <a:solidFill>
                          <a:srgbClr val="000000"/>
                        </a:solidFill>
                        <a:effectLst/>
                        <a:latin typeface="Calibri" panose="020F0502020204030204" pitchFamily="34" charset="0"/>
                      </a:endParaRP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637">
                <a:tc>
                  <a:txBody>
                    <a:bodyPr/>
                    <a:lstStyle/>
                    <a:p>
                      <a:pPr algn="ctr" fontAlgn="ctr"/>
                      <a:r>
                        <a:rPr lang="en-US" sz="1000" b="0" i="0" u="none" strike="noStrike">
                          <a:solidFill>
                            <a:srgbClr val="000000"/>
                          </a:solidFill>
                          <a:effectLst/>
                          <a:latin typeface="Calibri" panose="020F0502020204030204" pitchFamily="34" charset="0"/>
                        </a:rPr>
                        <a:t>Open House</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Brownsville Elementary</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9/21/2016 5-7pm</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 </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Provided info pamphlets about JHP to parents</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Education effect attended and distributed flyers on our behalf</a:t>
                      </a:r>
                    </a:p>
                  </a:txBody>
                  <a:tcPr marL="2942" marR="2942" marT="29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stretch>
            <a:fillRect/>
          </a:stretch>
        </p:blipFill>
        <p:spPr>
          <a:xfrm>
            <a:off x="8099898" y="5960251"/>
            <a:ext cx="3517010" cy="829706"/>
          </a:xfrm>
          <a:prstGeom prst="rect">
            <a:avLst/>
          </a:prstGeom>
        </p:spPr>
      </p:pic>
    </p:spTree>
    <p:extLst>
      <p:ext uri="{BB962C8B-B14F-4D97-AF65-F5344CB8AC3E}">
        <p14:creationId xmlns:p14="http://schemas.microsoft.com/office/powerpoint/2010/main" val="3878736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8007888"/>
              </p:ext>
            </p:extLst>
          </p:nvPr>
        </p:nvGraphicFramePr>
        <p:xfrm>
          <a:off x="920885" y="259404"/>
          <a:ext cx="10920919" cy="5695456"/>
        </p:xfrm>
        <a:graphic>
          <a:graphicData uri="http://schemas.openxmlformats.org/drawingml/2006/table">
            <a:tbl>
              <a:tblPr/>
              <a:tblGrid>
                <a:gridCol w="1378035"/>
                <a:gridCol w="1343584"/>
                <a:gridCol w="1326357"/>
                <a:gridCol w="1533062"/>
                <a:gridCol w="1756995"/>
                <a:gridCol w="1774217"/>
                <a:gridCol w="1808669"/>
              </a:tblGrid>
              <a:tr h="455404">
                <a:tc>
                  <a:txBody>
                    <a:bodyPr/>
                    <a:lstStyle/>
                    <a:p>
                      <a:pPr algn="ctr" fontAlgn="ctr"/>
                      <a:r>
                        <a:rPr lang="en-US" sz="700" b="0" i="0" u="none" strike="noStrike" dirty="0">
                          <a:solidFill>
                            <a:srgbClr val="000000"/>
                          </a:solidFill>
                          <a:effectLst/>
                          <a:latin typeface="Calibri" panose="020F0502020204030204" pitchFamily="34" charset="0"/>
                        </a:rPr>
                        <a:t>MNW Homecoming HS Football game</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Traz Powell Stadium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9/23/2016, 6-8pm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Approaching visitors at the game and informing about the JHP clinic (Engagement Limited, numbers low)</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Dr. Framil, Toni Thompson, Adrian Astros, Avi Sukhram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dirty="0">
                          <a:solidFill>
                            <a:srgbClr val="000000"/>
                          </a:solidFill>
                          <a:effectLst/>
                          <a:latin typeface="Calibri" panose="020F0502020204030204" pitchFamily="34" charset="0"/>
                        </a:rPr>
                        <a:t>School Open House</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dirty="0">
                          <a:solidFill>
                            <a:srgbClr val="000000"/>
                          </a:solidFill>
                          <a:effectLst/>
                          <a:latin typeface="Calibri" panose="020F0502020204030204" pitchFamily="34" charset="0"/>
                        </a:rPr>
                        <a:t>Henry Reeves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9/27/2016, 5-8pm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Parent consent forms filled out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Joanne Pierre, Toni Thompson, Tammy Ewing, Adrian Astros, Naiviv Hernandez, Ingrid Leon, Avi Sukhram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a:solidFill>
                            <a:srgbClr val="000000"/>
                          </a:solidFill>
                          <a:effectLst/>
                          <a:latin typeface="Calibri" panose="020F0502020204030204" pitchFamily="34" charset="0"/>
                        </a:rPr>
                        <a:t>Walk One Stop</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dirty="0">
                          <a:solidFill>
                            <a:srgbClr val="000000"/>
                          </a:solidFill>
                          <a:effectLst/>
                          <a:latin typeface="Calibri" panose="020F0502020204030204" pitchFamily="34" charset="0"/>
                        </a:rPr>
                        <a:t>Miami Dade Police Department, Northside District Station</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10/3/2016, 9:30-1pm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Wayne Rawlins / Wayne@waynerawlins.com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Door to Door outreach and offering various services, ie; social work, counseling, educational resources, career resources etc.</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(Lincoln Fields)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Naiviv Hernandez, Ingrid Leon, Sara Arias, Avi Sukhram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a:solidFill>
                            <a:srgbClr val="000000"/>
                          </a:solidFill>
                          <a:effectLst/>
                          <a:latin typeface="Calibri" panose="020F0502020204030204" pitchFamily="34" charset="0"/>
                        </a:rPr>
                        <a:t>Cultural Competency Training</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Jessie Trice Corporate Center</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10/12/2016,1pm-2:45pm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Yusimit Martinez / Martiney@fiu.edu</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Presentation by Dr. Ora Strickland to school based nurses on topics related to cultural competency. 64 attended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Presentation and informational folders given to attendees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Entire team attended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a:solidFill>
                            <a:srgbClr val="000000"/>
                          </a:solidFill>
                          <a:effectLst/>
                          <a:latin typeface="Calibri" panose="020F0502020204030204" pitchFamily="34" charset="0"/>
                        </a:rPr>
                        <a:t>MNW HS Football game</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Traz Powell Stadium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10/14/2016,7pm-930pm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Coach Williams / Akwilliams@dadeschools.net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Approaching visitors at the game and informing about the JHP clinic (Engagement Limited, numbers were low)</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700" b="0" i="0" u="none" strike="noStrike">
                          <a:solidFill>
                            <a:srgbClr val="000000"/>
                          </a:solidFill>
                          <a:effectLst/>
                          <a:latin typeface="Calibri" panose="020F0502020204030204" pitchFamily="34" charset="0"/>
                        </a:rPr>
                        <a:t>Melissa Savino, Adrian Astros, and Avi Sukhram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a:solidFill>
                            <a:srgbClr val="000000"/>
                          </a:solidFill>
                          <a:effectLst/>
                          <a:latin typeface="Calibri" panose="020F0502020204030204" pitchFamily="34" charset="0"/>
                        </a:rPr>
                        <a:t>Educational Excellence School Advisory Committee Meeting (EESAC)</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Lillie C. Evans K-8 center</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10/19/2016: 2:30-3:30pm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a:t>
                      </a:r>
                      <a:r>
                        <a:rPr lang="en-US" sz="700" b="0" i="0" u="none" strike="noStrike" dirty="0" err="1">
                          <a:solidFill>
                            <a:srgbClr val="000000"/>
                          </a:solidFill>
                          <a:effectLst/>
                          <a:latin typeface="Calibri" panose="020F0502020204030204" pitchFamily="34" charset="0"/>
                        </a:rPr>
                        <a:t>Hillhouse</a:t>
                      </a:r>
                      <a:r>
                        <a:rPr lang="en-US" sz="700" b="0" i="0" u="none" strike="noStrike" dirty="0">
                          <a:solidFill>
                            <a:srgbClr val="000000"/>
                          </a:solidFill>
                          <a:effectLst/>
                          <a:latin typeface="Calibri" panose="020F0502020204030204" pitchFamily="34" charset="0"/>
                        </a:rPr>
                        <a:t> / School Principal</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Committee meeting collaborating with students, parents and faculty</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Established future collaboration with Lillie C. Evans Elementary to provide health education and possible screenings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Avi Sukhram, Shyla Boyd. Met "Grandma Carter" (parent), introduction to Razor Sharp church pending.</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927">
                <a:tc>
                  <a:txBody>
                    <a:bodyPr/>
                    <a:lstStyle/>
                    <a:p>
                      <a:pPr algn="ctr" fontAlgn="ctr"/>
                      <a:r>
                        <a:rPr lang="en-US" sz="700" b="0" i="0" u="none" strike="noStrike">
                          <a:solidFill>
                            <a:srgbClr val="000000"/>
                          </a:solidFill>
                          <a:effectLst/>
                          <a:latin typeface="Calibri" panose="020F0502020204030204" pitchFamily="34" charset="0"/>
                        </a:rPr>
                        <a:t>PTA meeting</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Brownsville Elementary</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10/19/2016: 5:30-6:30pm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Regina King</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Committee meeting collaborating with students, parents and faculty</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Established future collaboration with Brownsville Elementary to provide health education and possible screenings/student referrals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Joanne Pierre, Shyla Boyd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927">
                <a:tc>
                  <a:txBody>
                    <a:bodyPr/>
                    <a:lstStyle/>
                    <a:p>
                      <a:pPr algn="ctr" fontAlgn="ctr"/>
                      <a:r>
                        <a:rPr lang="en-US" sz="700" b="0" i="0" u="none" strike="noStrike">
                          <a:solidFill>
                            <a:srgbClr val="000000"/>
                          </a:solidFill>
                          <a:effectLst/>
                          <a:latin typeface="Calibri" panose="020F0502020204030204" pitchFamily="34" charset="0"/>
                        </a:rPr>
                        <a:t>Educational Excellence School Advisory Committee Meeting (EESAC)</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Brownsville Elementary</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10/19/2016: 6:30-7:30pm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Committee meeting collaborating with students, parents and faculty</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Established future collaboration with Brownsville Elementary to provide health education and possible screenings/student referrals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Joanne Pierre, Shyla Boyd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8927">
                <a:tc>
                  <a:txBody>
                    <a:bodyPr/>
                    <a:lstStyle/>
                    <a:p>
                      <a:pPr algn="ctr" fontAlgn="ctr"/>
                      <a:r>
                        <a:rPr lang="en-US" sz="700" b="0" i="0" u="none" strike="noStrike">
                          <a:solidFill>
                            <a:srgbClr val="000000"/>
                          </a:solidFill>
                          <a:effectLst/>
                          <a:latin typeface="Calibri" panose="020F0502020204030204" pitchFamily="34" charset="0"/>
                        </a:rPr>
                        <a:t>Liberty City Rising Collaborative meeting</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Square Community Center</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10/20/2016: 6-8pm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Newlibertysquare.com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Community engagement meeting discussing topics such as education, healthcare, recreation facilities, community amenities and community partnerships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Ingrid Leon</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882">
                <a:tc>
                  <a:txBody>
                    <a:bodyPr/>
                    <a:lstStyle/>
                    <a:p>
                      <a:pPr algn="ctr" fontAlgn="ctr"/>
                      <a:r>
                        <a:rPr lang="en-US" sz="700" b="0" i="0" u="none" strike="noStrike">
                          <a:solidFill>
                            <a:srgbClr val="000000"/>
                          </a:solidFill>
                          <a:effectLst/>
                          <a:latin typeface="Calibri" panose="020F0502020204030204" pitchFamily="34" charset="0"/>
                        </a:rPr>
                        <a:t>Senior Parent Night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Northwestern High School</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10/20/2016: 6-8pm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Dr. Studwell</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to learn about their children's graduation process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Informed about the JHP clinic and handed out parent consent forms (approximately 20)</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Adrian Astros and </a:t>
                      </a: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endParaRPr lang="en-US" sz="700" b="0" i="0" u="none" strike="noStrike" dirty="0">
                        <a:solidFill>
                          <a:srgbClr val="000000"/>
                        </a:solidFill>
                        <a:effectLst/>
                        <a:latin typeface="Calibri" panose="020F0502020204030204" pitchFamily="34" charset="0"/>
                      </a:endParaRP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5404">
                <a:tc>
                  <a:txBody>
                    <a:bodyPr/>
                    <a:lstStyle/>
                    <a:p>
                      <a:pPr algn="ctr" fontAlgn="ctr"/>
                      <a:r>
                        <a:rPr lang="en-US" sz="700" b="0" i="0" u="none" strike="noStrike">
                          <a:solidFill>
                            <a:srgbClr val="000000"/>
                          </a:solidFill>
                          <a:effectLst/>
                          <a:latin typeface="Calibri" panose="020F0502020204030204" pitchFamily="34" charset="0"/>
                        </a:rPr>
                        <a:t>Parent Information Workshop</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Lillie C. Evans K-8 center</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10/21/2016: 9am-12pm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a:t>
                      </a:r>
                      <a:r>
                        <a:rPr lang="en-US" sz="700" b="0" i="0" u="none" strike="noStrike" dirty="0" err="1">
                          <a:solidFill>
                            <a:srgbClr val="000000"/>
                          </a:solidFill>
                          <a:effectLst/>
                          <a:latin typeface="Calibri" panose="020F0502020204030204" pitchFamily="34" charset="0"/>
                        </a:rPr>
                        <a:t>Hillhouse</a:t>
                      </a:r>
                      <a:r>
                        <a:rPr lang="en-US" sz="700" b="0" i="0" u="none" strike="noStrike" dirty="0">
                          <a:solidFill>
                            <a:srgbClr val="000000"/>
                          </a:solidFill>
                          <a:effectLst/>
                          <a:latin typeface="Calibri" panose="020F0502020204030204" pitchFamily="34" charset="0"/>
                        </a:rPr>
                        <a:t> / School Principal, Ms. </a:t>
                      </a:r>
                      <a:r>
                        <a:rPr lang="en-US" sz="700" b="0" i="0" u="none" strike="noStrike" dirty="0" err="1">
                          <a:solidFill>
                            <a:srgbClr val="000000"/>
                          </a:solidFill>
                          <a:effectLst/>
                          <a:latin typeface="Calibri" panose="020F0502020204030204" pitchFamily="34" charset="0"/>
                        </a:rPr>
                        <a:t>Celigne</a:t>
                      </a:r>
                      <a:endParaRPr lang="en-US" sz="700" b="0" i="0" u="none" strike="noStrike" dirty="0">
                        <a:solidFill>
                          <a:srgbClr val="000000"/>
                        </a:solidFill>
                        <a:effectLst/>
                        <a:latin typeface="Calibri" panose="020F0502020204030204" pitchFamily="34" charset="0"/>
                      </a:endParaRP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to learn more about available community resources and parenting techniques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Presentation about the JHP clinic and DM, HTN and asthma.</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r>
                        <a:rPr lang="en-US" sz="700" b="0" i="0" u="none" strike="noStrike" dirty="0">
                          <a:solidFill>
                            <a:srgbClr val="000000"/>
                          </a:solidFill>
                          <a:effectLst/>
                          <a:latin typeface="Calibri" panose="020F0502020204030204" pitchFamily="34" charset="0"/>
                        </a:rPr>
                        <a:t> attended. Met Ms. Barbara </a:t>
                      </a:r>
                      <a:r>
                        <a:rPr lang="en-US" sz="700" b="0" i="0" u="none" strike="noStrike" dirty="0" err="1">
                          <a:solidFill>
                            <a:srgbClr val="000000"/>
                          </a:solidFill>
                          <a:effectLst/>
                          <a:latin typeface="Calibri" panose="020F0502020204030204" pitchFamily="34" charset="0"/>
                        </a:rPr>
                        <a:t>Biggart</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KidCare</a:t>
                      </a:r>
                      <a:r>
                        <a:rPr lang="en-US" sz="700" b="0" i="0" u="none" strike="noStrike" dirty="0">
                          <a:solidFill>
                            <a:srgbClr val="000000"/>
                          </a:solidFill>
                          <a:effectLst/>
                          <a:latin typeface="Calibri" panose="020F0502020204030204" pitchFamily="34" charset="0"/>
                        </a:rPr>
                        <a:t> Outreach Specialist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609">
                <a:tc>
                  <a:txBody>
                    <a:bodyPr/>
                    <a:lstStyle/>
                    <a:p>
                      <a:pPr algn="ctr" fontAlgn="ctr"/>
                      <a:r>
                        <a:rPr lang="en-US" sz="1000" b="0" i="0" u="none" strike="noStrike">
                          <a:solidFill>
                            <a:srgbClr val="000000"/>
                          </a:solidFill>
                          <a:effectLst/>
                          <a:latin typeface="Calibri" panose="020F0502020204030204" pitchFamily="34" charset="0"/>
                        </a:rPr>
                        <a:t>MNW HS Football game</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000" b="0" i="0" u="none" strike="noStrike">
                          <a:solidFill>
                            <a:srgbClr val="000000"/>
                          </a:solidFill>
                          <a:effectLst/>
                          <a:latin typeface="Calibri" panose="020F0502020204030204" pitchFamily="34" charset="0"/>
                        </a:rPr>
                        <a:t>Traz Powell Stadium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10/21/2016,7pm-930pm</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Coach Williams / Akwilliams@dadeschools.net</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Approaching visitors at the game and informing about the JHP clinic (30 participants)</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Informational pamphlets about the clinic given out and parent consent forms offered</a:t>
                      </a: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panose="020F0502020204030204" pitchFamily="34" charset="0"/>
                        </a:rPr>
                        <a:t>Toni Thompson, Kassandra </a:t>
                      </a:r>
                      <a:r>
                        <a:rPr lang="en-US" sz="1000" b="0" i="0" u="none" strike="noStrike" dirty="0" err="1">
                          <a:solidFill>
                            <a:srgbClr val="000000"/>
                          </a:solidFill>
                          <a:effectLst/>
                          <a:latin typeface="Calibri" panose="020F0502020204030204" pitchFamily="34" charset="0"/>
                        </a:rPr>
                        <a:t>Greci</a:t>
                      </a:r>
                      <a:r>
                        <a:rPr lang="en-US" sz="1000" b="0" i="0" u="none" strike="noStrike" dirty="0">
                          <a:solidFill>
                            <a:srgbClr val="000000"/>
                          </a:solidFill>
                          <a:effectLst/>
                          <a:latin typeface="Calibri" panose="020F0502020204030204" pitchFamily="34" charset="0"/>
                        </a:rPr>
                        <a:t>, Freddy Laguerre, Adrian Astros, and </a:t>
                      </a:r>
                      <a:r>
                        <a:rPr lang="en-US" sz="1000" b="0" i="0" u="none" strike="noStrike" dirty="0" err="1">
                          <a:solidFill>
                            <a:srgbClr val="000000"/>
                          </a:solidFill>
                          <a:effectLst/>
                          <a:latin typeface="Calibri" panose="020F0502020204030204" pitchFamily="34" charset="0"/>
                        </a:rPr>
                        <a:t>Avi</a:t>
                      </a:r>
                      <a:r>
                        <a:rPr lang="en-US" sz="1000" b="0" i="0" u="none" strike="noStrike" dirty="0">
                          <a:solidFill>
                            <a:srgbClr val="000000"/>
                          </a:solidFill>
                          <a:effectLst/>
                          <a:latin typeface="Calibri" panose="020F0502020204030204" pitchFamily="34" charset="0"/>
                        </a:rPr>
                        <a:t> </a:t>
                      </a:r>
                      <a:r>
                        <a:rPr lang="en-US" sz="1000" b="0" i="0" u="none" strike="noStrike" dirty="0" err="1">
                          <a:solidFill>
                            <a:srgbClr val="000000"/>
                          </a:solidFill>
                          <a:effectLst/>
                          <a:latin typeface="Calibri" panose="020F0502020204030204" pitchFamily="34" charset="0"/>
                        </a:rPr>
                        <a:t>Sukhram</a:t>
                      </a:r>
                      <a:endParaRPr lang="en-US" sz="1000" b="0" i="0" u="none" strike="noStrike" dirty="0">
                        <a:solidFill>
                          <a:srgbClr val="000000"/>
                        </a:solidFill>
                        <a:effectLst/>
                        <a:latin typeface="Calibri" panose="020F0502020204030204" pitchFamily="34" charset="0"/>
                      </a:endParaRPr>
                    </a:p>
                  </a:txBody>
                  <a:tcPr marL="1765" marR="1765" marT="17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stretch>
            <a:fillRect/>
          </a:stretch>
        </p:blipFill>
        <p:spPr>
          <a:xfrm>
            <a:off x="8022077" y="5954859"/>
            <a:ext cx="3594831" cy="835097"/>
          </a:xfrm>
          <a:prstGeom prst="rect">
            <a:avLst/>
          </a:prstGeom>
        </p:spPr>
      </p:pic>
    </p:spTree>
    <p:extLst>
      <p:ext uri="{BB962C8B-B14F-4D97-AF65-F5344CB8AC3E}">
        <p14:creationId xmlns:p14="http://schemas.microsoft.com/office/powerpoint/2010/main" val="3019922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3104041"/>
              </p:ext>
            </p:extLst>
          </p:nvPr>
        </p:nvGraphicFramePr>
        <p:xfrm>
          <a:off x="700391" y="58365"/>
          <a:ext cx="11186810" cy="5927384"/>
        </p:xfrm>
        <a:graphic>
          <a:graphicData uri="http://schemas.openxmlformats.org/drawingml/2006/table">
            <a:tbl>
              <a:tblPr/>
              <a:tblGrid>
                <a:gridCol w="1411585"/>
                <a:gridCol w="1376297"/>
                <a:gridCol w="1358651"/>
                <a:gridCol w="1570389"/>
                <a:gridCol w="1799770"/>
                <a:gridCol w="1817416"/>
                <a:gridCol w="1852702"/>
              </a:tblGrid>
              <a:tr h="378697">
                <a:tc>
                  <a:txBody>
                    <a:bodyPr/>
                    <a:lstStyle/>
                    <a:p>
                      <a:pPr algn="ctr" fontAlgn="ctr"/>
                      <a:r>
                        <a:rPr lang="en-US" sz="700" b="0" i="0" u="none" strike="noStrike" dirty="0">
                          <a:solidFill>
                            <a:srgbClr val="000000"/>
                          </a:solidFill>
                          <a:effectLst/>
                          <a:latin typeface="Calibri" panose="020F0502020204030204" pitchFamily="34" charset="0"/>
                        </a:rPr>
                        <a:t>Financial Aid Night</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Northwestern High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10/25/2016: 6-8pm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Dr. Studwell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to learn about their student's financial aid opportunities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Avi Sukhram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dirty="0">
                          <a:solidFill>
                            <a:srgbClr val="000000"/>
                          </a:solidFill>
                          <a:effectLst/>
                          <a:latin typeface="Calibri" panose="020F0502020204030204" pitchFamily="34" charset="0"/>
                        </a:rPr>
                        <a:t>FIU Education Effect Stream Lab</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dirty="0">
                          <a:solidFill>
                            <a:srgbClr val="000000"/>
                          </a:solidFill>
                          <a:effectLst/>
                          <a:latin typeface="Calibri" panose="020F0502020204030204" pitchFamily="34" charset="0"/>
                        </a:rPr>
                        <a:t>Jessie J McCrary Elementary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10/26/2016: 6-8pm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Hale</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and students to learn about community resources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parent consent forms given out. Presentation given to parents about the clinic and COREACH.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Calibri" panose="020F0502020204030204" pitchFamily="34" charset="0"/>
                        </a:rPr>
                        <a:t>Dr. Strickland, Dr. Framil and Avi Sukhram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College Fair Night hosted by the Education Effect</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Northwestern High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10/27/2016: 6-8pm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Eugenia Russell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to learn about their student's financial aid opportunities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parent consent forms given out. Presentation given to parents about the clinic and COREACH.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Dr. Framil and Adrian Astros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Community Outreach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City</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11/1/2016, 9am-2pm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Drove around the city, stopping in at major community centers and recreational centers and vocational centers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networking, on the spot health screening and education.</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Adrian Astros, and Avi Sukhram: Connected with DA Dorsey vocational center</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Community Outreach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City</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11/3/2016, 9am-2pm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Drove around the city, stopping in at major community centers and recreational centers and vocational centers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networking, on the spot health screening and education.</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Adrian Astros, and Avi Sukhram: Introduced to the Miami Dade north campus extension, farmshare options.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MNW HS Football game</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Traz Powell Stadium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11/4/2016,7pm-930pm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Coach Williams / Akwilliams@dadeschools.net</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Approaching visitors at the game and informing about the JHP clinic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about the clinic given out and parent consent forms offered</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SALSA TEAM, Melissa Savino, Kassandra Greci, Antonio Hightower, Adrian Astros, and Avi Sukhram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0156">
                <a:tc>
                  <a:txBody>
                    <a:bodyPr/>
                    <a:lstStyle/>
                    <a:p>
                      <a:pPr algn="ctr" fontAlgn="ctr"/>
                      <a:r>
                        <a:rPr lang="en-US" sz="700" b="0" i="0" u="none" strike="noStrike">
                          <a:solidFill>
                            <a:srgbClr val="000000"/>
                          </a:solidFill>
                          <a:effectLst/>
                          <a:latin typeface="Calibri" panose="020F0502020204030204" pitchFamily="34" charset="0"/>
                        </a:rPr>
                        <a:t>Educational Excellence School Advisory Committee Meeting (EESAC)</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City Elementary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11/7/2016: 4:30-5:30pm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Committee meeting collaborating with students, parents and faculty</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Established future collaboration with Brownsville Elementary to provide health education and possible screenings/student referrals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Eugenia Russell and </a:t>
                      </a: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endParaRPr lang="en-US" sz="700" b="0" i="0" u="none" strike="noStrike" dirty="0">
                        <a:solidFill>
                          <a:srgbClr val="000000"/>
                        </a:solidFill>
                        <a:effectLst/>
                        <a:latin typeface="Calibri" panose="020F0502020204030204" pitchFamily="34" charset="0"/>
                      </a:endParaRP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Borinquen Medical Centers School Health Screenings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Edison Senior High School and other Borinquen School Health Programs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11/8/2016</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Guerline Anderson / Ganderson@borinquenhealth.org</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Provided BMI and vision health screenings to students.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Tammy Ewing, Julie Mathew, Ms. Godoy, Ms. </a:t>
                      </a:r>
                      <a:r>
                        <a:rPr lang="en-US" sz="700" b="0" i="0" u="none" strike="noStrike" dirty="0" err="1">
                          <a:solidFill>
                            <a:srgbClr val="000000"/>
                          </a:solidFill>
                          <a:effectLst/>
                          <a:latin typeface="Calibri" panose="020F0502020204030204" pitchFamily="34" charset="0"/>
                        </a:rPr>
                        <a:t>Llerandi</a:t>
                      </a:r>
                      <a:r>
                        <a:rPr lang="en-US" sz="700" b="0" i="0" u="none" strike="noStrike" dirty="0">
                          <a:solidFill>
                            <a:srgbClr val="000000"/>
                          </a:solidFill>
                          <a:effectLst/>
                          <a:latin typeface="Calibri" panose="020F0502020204030204" pitchFamily="34" charset="0"/>
                        </a:rPr>
                        <a:t> and Mr. Pringle</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Community Outreach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City</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11/10/2016, 9am-2pm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Drove around the city, stopping in at major community centers and recreational centers and vocational centers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about the clinic given, networking, on the spot health screening and education.</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Adrian Astros, and </a:t>
                      </a: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r>
                        <a:rPr lang="en-US" sz="700" b="0" i="0" u="none" strike="noStrike" dirty="0">
                          <a:solidFill>
                            <a:srgbClr val="000000"/>
                          </a:solidFill>
                          <a:effectLst/>
                          <a:latin typeface="Calibri" panose="020F0502020204030204" pitchFamily="34" charset="0"/>
                        </a:rPr>
                        <a:t>: Introduced to the Caleb Center, Head Start program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Health Awareness Month Table (Diabetes)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Northwestern High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11/14/2016: 12-1pm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a:t>
                      </a:r>
                      <a:r>
                        <a:rPr lang="en-US" sz="700" b="0" i="0" u="none" strike="noStrike" dirty="0" err="1">
                          <a:solidFill>
                            <a:srgbClr val="000000"/>
                          </a:solidFill>
                          <a:effectLst/>
                          <a:latin typeface="Calibri" panose="020F0502020204030204" pitchFamily="34" charset="0"/>
                        </a:rPr>
                        <a:t>Studwell</a:t>
                      </a:r>
                      <a:endParaRPr lang="en-US" sz="700" b="0" i="0" u="none" strike="noStrike" dirty="0">
                        <a:solidFill>
                          <a:srgbClr val="000000"/>
                        </a:solidFill>
                        <a:effectLst/>
                        <a:latin typeface="Calibri" panose="020F0502020204030204" pitchFamily="34" charset="0"/>
                      </a:endParaRP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Table during lunch to introduce awareness about diabetes as well as inform about the JHP clinic and check parent consent forms.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diabetes, the clinic given and parent consent forms offered</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endParaRPr lang="en-US" sz="700" b="0" i="0" u="none" strike="noStrike" dirty="0">
                        <a:solidFill>
                          <a:srgbClr val="000000"/>
                        </a:solidFill>
                        <a:effectLst/>
                        <a:latin typeface="Calibri" panose="020F0502020204030204" pitchFamily="34" charset="0"/>
                      </a:endParaRP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426">
                <a:tc>
                  <a:txBody>
                    <a:bodyPr/>
                    <a:lstStyle/>
                    <a:p>
                      <a:pPr algn="ctr" fontAlgn="ctr"/>
                      <a:r>
                        <a:rPr lang="en-US" sz="700" b="0" i="0" u="none" strike="noStrike">
                          <a:solidFill>
                            <a:srgbClr val="000000"/>
                          </a:solidFill>
                          <a:effectLst/>
                          <a:latin typeface="Calibri" panose="020F0502020204030204" pitchFamily="34" charset="0"/>
                        </a:rPr>
                        <a:t>JHP CO-REACH presentation on Asthma</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Maya Angelou elementary</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11/17/2016: 2-4pm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Mr. Angel Valdez</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Meeting for parents to learn about asthma and have an opportunity to ask questions in addition to filling out risk assessment surveys.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parent consent forms given out. Presentation given to parents about the clinic and COREACH.</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Framil and </a:t>
                      </a: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endParaRPr lang="en-US" sz="700" b="0" i="0" u="none" strike="noStrike" dirty="0">
                        <a:solidFill>
                          <a:srgbClr val="000000"/>
                        </a:solidFill>
                        <a:effectLst/>
                        <a:latin typeface="Calibri" panose="020F0502020204030204" pitchFamily="34" charset="0"/>
                      </a:endParaRP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697">
                <a:tc>
                  <a:txBody>
                    <a:bodyPr/>
                    <a:lstStyle/>
                    <a:p>
                      <a:pPr algn="ctr" fontAlgn="ctr"/>
                      <a:r>
                        <a:rPr lang="en-US" sz="700" b="0" i="0" u="none" strike="noStrike">
                          <a:solidFill>
                            <a:srgbClr val="000000"/>
                          </a:solidFill>
                          <a:effectLst/>
                          <a:latin typeface="Calibri" panose="020F0502020204030204" pitchFamily="34" charset="0"/>
                        </a:rPr>
                        <a:t>Van E Blanton Elementary School Health Fair</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Van E Blanton Elementary School</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11/18/2016: 8-1pm</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Ms. </a:t>
                      </a:r>
                      <a:r>
                        <a:rPr lang="en-US" sz="700" b="0" i="0" u="none" strike="noStrike" dirty="0" err="1">
                          <a:solidFill>
                            <a:srgbClr val="000000"/>
                          </a:solidFill>
                          <a:effectLst/>
                          <a:latin typeface="Calibri" panose="020F0502020204030204" pitchFamily="34" charset="0"/>
                        </a:rPr>
                        <a:t>Imene</a:t>
                      </a:r>
                      <a:r>
                        <a:rPr lang="en-US" sz="700" b="0" i="0" u="none" strike="noStrike" dirty="0">
                          <a:solidFill>
                            <a:srgbClr val="000000"/>
                          </a:solidFill>
                          <a:effectLst/>
                          <a:latin typeface="Calibri" panose="020F0502020204030204" pitchFamily="34" charset="0"/>
                        </a:rPr>
                        <a:t> Balthazar / Ibalthazar@jtchc.org</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Provided health screenings to students and parents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BP, glucose finger sticks and asthma risk identification, Informational pamphlets.</a:t>
                      </a: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Group of 6 BSN students, </a:t>
                      </a:r>
                      <a:r>
                        <a:rPr lang="en-US" sz="700" b="0" i="0" u="none" strike="noStrike" dirty="0" err="1">
                          <a:solidFill>
                            <a:srgbClr val="000000"/>
                          </a:solidFill>
                          <a:effectLst/>
                          <a:latin typeface="Calibri" panose="020F0502020204030204" pitchFamily="34" charset="0"/>
                        </a:rPr>
                        <a:t>melissa</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Savino</a:t>
                      </a:r>
                      <a:r>
                        <a:rPr lang="en-US" sz="700" b="0" i="0" u="none" strike="noStrike" dirty="0">
                          <a:solidFill>
                            <a:srgbClr val="000000"/>
                          </a:solidFill>
                          <a:effectLst/>
                          <a:latin typeface="Calibri" panose="020F0502020204030204" pitchFamily="34" charset="0"/>
                        </a:rPr>
                        <a:t> and </a:t>
                      </a:r>
                      <a:r>
                        <a:rPr lang="en-US" sz="700" b="0" i="0" u="none" strike="noStrike" dirty="0" err="1">
                          <a:solidFill>
                            <a:srgbClr val="000000"/>
                          </a:solidFill>
                          <a:effectLst/>
                          <a:latin typeface="Calibri" panose="020F0502020204030204" pitchFamily="34" charset="0"/>
                        </a:rPr>
                        <a:t>Avi</a:t>
                      </a:r>
                      <a:r>
                        <a:rPr lang="en-US" sz="700" b="0" i="0" u="none" strike="noStrike" dirty="0">
                          <a:solidFill>
                            <a:srgbClr val="000000"/>
                          </a:solidFill>
                          <a:effectLst/>
                          <a:latin typeface="Calibri" panose="020F0502020204030204" pitchFamily="34" charset="0"/>
                        </a:rPr>
                        <a:t> </a:t>
                      </a:r>
                      <a:r>
                        <a:rPr lang="en-US" sz="700" b="0" i="0" u="none" strike="noStrike" dirty="0" err="1">
                          <a:solidFill>
                            <a:srgbClr val="000000"/>
                          </a:solidFill>
                          <a:effectLst/>
                          <a:latin typeface="Calibri" panose="020F0502020204030204" pitchFamily="34" charset="0"/>
                        </a:rPr>
                        <a:t>Sukhram</a:t>
                      </a:r>
                      <a:endParaRPr lang="en-US" sz="700" b="0" i="0" u="none" strike="noStrike" dirty="0">
                        <a:solidFill>
                          <a:srgbClr val="000000"/>
                        </a:solidFill>
                        <a:effectLst/>
                        <a:latin typeface="Calibri" panose="020F0502020204030204" pitchFamily="34" charset="0"/>
                      </a:endParaRPr>
                    </a:p>
                  </a:txBody>
                  <a:tcPr marL="1830" marR="1830" marT="1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stretch>
            <a:fillRect/>
          </a:stretch>
        </p:blipFill>
        <p:spPr>
          <a:xfrm>
            <a:off x="7892633" y="5985749"/>
            <a:ext cx="3724275" cy="804208"/>
          </a:xfrm>
          <a:prstGeom prst="rect">
            <a:avLst/>
          </a:prstGeom>
        </p:spPr>
      </p:pic>
    </p:spTree>
    <p:extLst>
      <p:ext uri="{BB962C8B-B14F-4D97-AF65-F5344CB8AC3E}">
        <p14:creationId xmlns:p14="http://schemas.microsoft.com/office/powerpoint/2010/main" val="2178193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70384029"/>
              </p:ext>
            </p:extLst>
          </p:nvPr>
        </p:nvGraphicFramePr>
        <p:xfrm>
          <a:off x="810638" y="142675"/>
          <a:ext cx="11102502" cy="5732831"/>
        </p:xfrm>
        <a:graphic>
          <a:graphicData uri="http://schemas.openxmlformats.org/drawingml/2006/table">
            <a:tbl>
              <a:tblPr/>
              <a:tblGrid>
                <a:gridCol w="1400946"/>
                <a:gridCol w="1365922"/>
                <a:gridCol w="1348412"/>
                <a:gridCol w="1558553"/>
                <a:gridCol w="1786208"/>
                <a:gridCol w="1803720"/>
                <a:gridCol w="1838741"/>
              </a:tblGrid>
              <a:tr h="573283">
                <a:tc>
                  <a:txBody>
                    <a:bodyPr/>
                    <a:lstStyle/>
                    <a:p>
                      <a:pPr algn="ctr" fontAlgn="ctr"/>
                      <a:r>
                        <a:rPr lang="en-US" sz="700" b="0" i="0" u="none" strike="noStrike" dirty="0">
                          <a:solidFill>
                            <a:srgbClr val="000000"/>
                          </a:solidFill>
                          <a:effectLst/>
                          <a:latin typeface="Calibri" panose="020F0502020204030204" pitchFamily="34" charset="0"/>
                        </a:rPr>
                        <a:t>MNW HS Football game</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Traz Powell Stadium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11/18/2016,7pm-930pm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Coach Williams / Akwilliams@dadeschools.net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Approaching visitors at the game and informing about the JHP clinic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Adrian Astros, Melissa Savino, Kassandra Greci, Antonio Hightower, Adrian Dadic, Julie Mathew, Javier efrece, Vincent Basa, and Avi Sukhram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944">
                <a:tc>
                  <a:txBody>
                    <a:bodyPr/>
                    <a:lstStyle/>
                    <a:p>
                      <a:pPr algn="ctr" fontAlgn="ctr"/>
                      <a:r>
                        <a:rPr lang="en-US" sz="700" b="0" i="0" u="none" strike="noStrike">
                          <a:solidFill>
                            <a:srgbClr val="000000"/>
                          </a:solidFill>
                          <a:effectLst/>
                          <a:latin typeface="Calibri" panose="020F0502020204030204" pitchFamily="34" charset="0"/>
                        </a:rPr>
                        <a:t>Compassion Day Turkey Drive</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Gang Alternative, Inc. &amp; Urban Partnership Drug Free Community Coalition &amp; SAMHSA - Little Haiti</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11/19/2016,9am-2pm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Linda Lott &amp; Shawanna Jones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Approaching visitors at the game and informing about the JHP clinic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Antonio Hightower, Adrian Dadic, Julie Mathew, Javier efrece, Vincent Basa.</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962">
                <a:tc>
                  <a:txBody>
                    <a:bodyPr/>
                    <a:lstStyle/>
                    <a:p>
                      <a:pPr algn="ctr" fontAlgn="ctr"/>
                      <a:r>
                        <a:rPr lang="en-US" sz="700" b="0" i="0" u="none" strike="noStrike">
                          <a:solidFill>
                            <a:srgbClr val="000000"/>
                          </a:solidFill>
                          <a:effectLst/>
                          <a:latin typeface="Calibri" panose="020F0502020204030204" pitchFamily="34" charset="0"/>
                        </a:rPr>
                        <a:t>World AIDS Day Hosted by JTCHC</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African Heritage Cultural Arts Center</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12/2/2016 10am-3pm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Linda Lott &amp; </a:t>
                      </a:r>
                      <a:r>
                        <a:rPr lang="en-US" sz="700" b="0" i="0" u="none" strike="noStrike" dirty="0" err="1">
                          <a:solidFill>
                            <a:srgbClr val="000000"/>
                          </a:solidFill>
                          <a:effectLst/>
                          <a:latin typeface="Calibri" panose="020F0502020204030204" pitchFamily="34" charset="0"/>
                        </a:rPr>
                        <a:t>Shawanna</a:t>
                      </a:r>
                      <a:r>
                        <a:rPr lang="en-US" sz="700" b="0" i="0" u="none" strike="noStrike" dirty="0">
                          <a:solidFill>
                            <a:srgbClr val="000000"/>
                          </a:solidFill>
                          <a:effectLst/>
                          <a:latin typeface="Calibri" panose="020F0502020204030204" pitchFamily="34" charset="0"/>
                        </a:rPr>
                        <a:t> Jones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Screening community members for asthma, diabetes and hypertension, 64 screened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700" b="0" i="0" u="none" strike="noStrike">
                          <a:solidFill>
                            <a:srgbClr val="000000"/>
                          </a:solidFill>
                          <a:effectLst/>
                          <a:latin typeface="Calibri" panose="020F0502020204030204" pitchFamily="34" charset="0"/>
                        </a:rPr>
                        <a:t>Adrian Dadic, Javier Efrece, Vincent Basa and Avi Sukhram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283">
                <a:tc>
                  <a:txBody>
                    <a:bodyPr/>
                    <a:lstStyle/>
                    <a:p>
                      <a:pPr algn="ctr" fontAlgn="ctr"/>
                      <a:r>
                        <a:rPr lang="en-US" sz="700" b="0" i="0" u="none" strike="noStrike">
                          <a:solidFill>
                            <a:srgbClr val="000000"/>
                          </a:solidFill>
                          <a:effectLst/>
                          <a:latin typeface="Calibri" panose="020F0502020204030204" pitchFamily="34" charset="0"/>
                        </a:rPr>
                        <a:t>Miami Children's Initiative Policy Link Promise Neighborhood meeting</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dirty="0">
                          <a:solidFill>
                            <a:srgbClr val="000000"/>
                          </a:solidFill>
                          <a:effectLst/>
                          <a:latin typeface="Calibri" panose="020F0502020204030204" pitchFamily="34" charset="0"/>
                        </a:rPr>
                        <a:t>MLK Office Plaza</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12/8/2016 9am-3:30pm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Cecilia Gutierrez / cgabety@miamichildrensinitiative.org</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Learning strategies to effectively target and collaborate with the population in Liberty City</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Visiting consultant explained different strategies and allowed our input. Also worked in smaller groups and engaged in discussions.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Avi Sukhram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962">
                <a:tc>
                  <a:txBody>
                    <a:bodyPr/>
                    <a:lstStyle/>
                    <a:p>
                      <a:pPr algn="ctr" fontAlgn="ctr"/>
                      <a:r>
                        <a:rPr lang="en-US" sz="700" b="0" i="0" u="none" strike="noStrike">
                          <a:solidFill>
                            <a:srgbClr val="000000"/>
                          </a:solidFill>
                          <a:effectLst/>
                          <a:latin typeface="Calibri" panose="020F0502020204030204" pitchFamily="34" charset="0"/>
                        </a:rPr>
                        <a:t>Christmas Holiday Health Fair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Dade College, North Campus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12/10/2016 8am-3pm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Linda Lott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Screening community members for asthma, diabetes and hypertension, 51 screened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Adrian Astros and Avi Sukhram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962">
                <a:tc>
                  <a:txBody>
                    <a:bodyPr/>
                    <a:lstStyle/>
                    <a:p>
                      <a:pPr algn="ctr" fontAlgn="ctr"/>
                      <a:r>
                        <a:rPr lang="en-US" sz="700" b="0" i="0" u="none" strike="noStrike">
                          <a:solidFill>
                            <a:srgbClr val="000000"/>
                          </a:solidFill>
                          <a:effectLst/>
                          <a:latin typeface="Calibri" panose="020F0502020204030204" pitchFamily="34" charset="0"/>
                        </a:rPr>
                        <a:t>Project Impact Health Fair</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Norland Senior High School</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12/12/2016 8am-12:30pm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Denise Estrada</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Educating students about asthma, diabetes and hypertension, ZIKA, STDs, etc. 60 students educated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Ms. Neptune (JTCHC) and Avi Sukhram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283">
                <a:tc>
                  <a:txBody>
                    <a:bodyPr/>
                    <a:lstStyle/>
                    <a:p>
                      <a:pPr algn="ctr" fontAlgn="ctr"/>
                      <a:r>
                        <a:rPr lang="en-US" sz="700" b="0" i="0" u="none" strike="noStrike">
                          <a:solidFill>
                            <a:srgbClr val="000000"/>
                          </a:solidFill>
                          <a:effectLst/>
                          <a:latin typeface="Calibri" panose="020F0502020204030204" pitchFamily="34" charset="0"/>
                        </a:rPr>
                        <a:t>Jessie J McCrary Elementary School</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Jessie J McCrary Elementary School</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12/14/2016</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Distributed HPV Clinic materials in various languages (English, Creole, Spanish). Materials distributed inclued consents and new patient pamphlets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Informational pamphlets about the clinic given out and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Dr. Framil</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303">
                <a:tc>
                  <a:txBody>
                    <a:bodyPr/>
                    <a:lstStyle/>
                    <a:p>
                      <a:pPr algn="ctr" fontAlgn="ctr"/>
                      <a:r>
                        <a:rPr lang="en-US" sz="700" b="0" i="0" u="none" strike="noStrike">
                          <a:solidFill>
                            <a:srgbClr val="000000"/>
                          </a:solidFill>
                          <a:effectLst/>
                          <a:latin typeface="Calibri" panose="020F0502020204030204" pitchFamily="34" charset="0"/>
                        </a:rPr>
                        <a:t>Urban League Man Up Against HIV/AIDS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D.A Dorsey Technical College</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12/15/2016 9am-12:00pm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Linda Lott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Provided Health information about asthma, diabeties, hypertension, ZIKA to attendants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Adrian Astros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962">
                <a:tc>
                  <a:txBody>
                    <a:bodyPr/>
                    <a:lstStyle/>
                    <a:p>
                      <a:pPr algn="ctr" fontAlgn="ctr"/>
                      <a:r>
                        <a:rPr lang="en-US" sz="700" b="0" i="0" u="none" strike="noStrike">
                          <a:solidFill>
                            <a:srgbClr val="000000"/>
                          </a:solidFill>
                          <a:effectLst/>
                          <a:latin typeface="Calibri" panose="020F0502020204030204" pitchFamily="34" charset="0"/>
                        </a:rPr>
                        <a:t>JTCHC Holiday Toy Giveaway celebration</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Main Jessie Trice Center</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12/16/2016 3pm-5pm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Linda Lott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Informing visitors about the JHP Clinic. Distributing asthma, hypertension, blood pressure and ZIKA information</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about the clinic given out and parent consent forms offered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Yusimit Martinez and Adrian Astros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6604">
                <a:tc>
                  <a:txBody>
                    <a:bodyPr/>
                    <a:lstStyle/>
                    <a:p>
                      <a:pPr algn="ctr" fontAlgn="ctr"/>
                      <a:r>
                        <a:rPr lang="en-US" sz="700" b="0" i="0" u="none" strike="noStrike">
                          <a:solidFill>
                            <a:srgbClr val="000000"/>
                          </a:solidFill>
                          <a:effectLst/>
                          <a:latin typeface="Calibri" panose="020F0502020204030204" pitchFamily="34" charset="0"/>
                        </a:rPr>
                        <a:t>ESOL Parent Night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Miami Northwestern High School</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12/21/2016 5pm-7:30pm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White Lindsey</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Small Presentation to ESOL students and parents about the JHP Clinic at MNWHS. Topics covered included yearly student consent form, availability hours, services provided.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Informational pamphlets and consent forms given out.</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Adrian Astros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283">
                <a:tc>
                  <a:txBody>
                    <a:bodyPr/>
                    <a:lstStyle/>
                    <a:p>
                      <a:pPr algn="ctr" fontAlgn="ctr"/>
                      <a:r>
                        <a:rPr lang="en-US" sz="700" b="0" i="0" u="none" strike="noStrike">
                          <a:solidFill>
                            <a:srgbClr val="000000"/>
                          </a:solidFill>
                          <a:effectLst/>
                          <a:latin typeface="Calibri" panose="020F0502020204030204" pitchFamily="34" charset="0"/>
                        </a:rPr>
                        <a:t>Martin Luther King Jr. Parade</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700" b="0" i="0" u="none" strike="noStrike">
                          <a:solidFill>
                            <a:srgbClr val="000000"/>
                          </a:solidFill>
                          <a:effectLst/>
                          <a:latin typeface="Calibri" panose="020F0502020204030204" pitchFamily="34" charset="0"/>
                        </a:rPr>
                        <a:t>Liberty City</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01/16/2017 12pm-3pm</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Toni Thompson, JTCHC / TMThompson@jtchc.org</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Participated in parade. Walk alongside Jessie Trice van passing out informational flyers and candy to community members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150 JHP Informational pamphlets distributed.</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Yusimit Martinez and Adrian Astros</a:t>
                      </a:r>
                    </a:p>
                  </a:txBody>
                  <a:tcPr marL="1876" marR="1876" marT="18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 name="Picture 2"/>
          <p:cNvPicPr>
            <a:picLocks noChangeAspect="1"/>
          </p:cNvPicPr>
          <p:nvPr/>
        </p:nvPicPr>
        <p:blipFill>
          <a:blip r:embed="rId2"/>
          <a:stretch>
            <a:fillRect/>
          </a:stretch>
        </p:blipFill>
        <p:spPr>
          <a:xfrm>
            <a:off x="8035047" y="5946843"/>
            <a:ext cx="3581861" cy="843114"/>
          </a:xfrm>
          <a:prstGeom prst="rect">
            <a:avLst/>
          </a:prstGeom>
        </p:spPr>
      </p:pic>
    </p:spTree>
    <p:extLst>
      <p:ext uri="{BB962C8B-B14F-4D97-AF65-F5344CB8AC3E}">
        <p14:creationId xmlns:p14="http://schemas.microsoft.com/office/powerpoint/2010/main" val="83440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t>
            </a:r>
            <a:endParaRPr lang="en-US" dirty="0"/>
          </a:p>
        </p:txBody>
      </p:sp>
      <p:sp>
        <p:nvSpPr>
          <p:cNvPr id="3" name="Content Placeholder 2"/>
          <p:cNvSpPr>
            <a:spLocks noGrp="1"/>
          </p:cNvSpPr>
          <p:nvPr>
            <p:ph idx="1"/>
          </p:nvPr>
        </p:nvSpPr>
        <p:spPr/>
        <p:txBody>
          <a:bodyPr/>
          <a:lstStyle/>
          <a:p>
            <a:r>
              <a:rPr lang="en-US" dirty="0" smtClean="0"/>
              <a:t>Working with local representatives and community leaders to bring legislation to the state to support endeavors.</a:t>
            </a:r>
          </a:p>
          <a:p>
            <a:r>
              <a:rPr lang="en-US" dirty="0" smtClean="0"/>
              <a:t>Participation and collaboration with other community advocacy groups.</a:t>
            </a:r>
          </a:p>
          <a:p>
            <a:r>
              <a:rPr lang="en-US" dirty="0" smtClean="0"/>
              <a:t>Utilizing FIU as a community leader to advocate for the community. </a:t>
            </a:r>
            <a:endParaRPr lang="en-US" dirty="0"/>
          </a:p>
        </p:txBody>
      </p:sp>
    </p:spTree>
    <p:extLst>
      <p:ext uri="{BB962C8B-B14F-4D97-AF65-F5344CB8AC3E}">
        <p14:creationId xmlns:p14="http://schemas.microsoft.com/office/powerpoint/2010/main" val="4064484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health clinic opens at </a:t>
            </a:r>
            <a:r>
              <a:rPr lang="en-US" dirty="0" smtClean="0"/>
              <a:t>Miami Northwestern</a:t>
            </a:r>
            <a:r>
              <a:rPr lang="en-US" dirty="0"/>
              <a:t> High</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p>
          <a:p>
            <a:endParaRPr lang="en-US" dirty="0"/>
          </a:p>
          <a:p>
            <a:endParaRPr lang="en-US" dirty="0" smtClean="0"/>
          </a:p>
          <a:p>
            <a:pPr marL="1371600" lvl="3" indent="0">
              <a:buNone/>
            </a:pPr>
            <a:endParaRPr lang="en-US" dirty="0" smtClean="0"/>
          </a:p>
          <a:p>
            <a:pPr marL="1371600" lvl="3" indent="0">
              <a:buNone/>
            </a:pPr>
            <a:endParaRPr lang="en-US" dirty="0"/>
          </a:p>
          <a:p>
            <a:pPr marL="1371600" lvl="3" indent="0">
              <a:buNone/>
            </a:pPr>
            <a:endParaRPr lang="en-US" dirty="0" smtClean="0"/>
          </a:p>
          <a:p>
            <a:pPr marL="1371600" lvl="3" indent="0">
              <a:buNone/>
            </a:pPr>
            <a:endParaRPr lang="en-US" dirty="0"/>
          </a:p>
          <a:p>
            <a:pPr marL="1371600" lvl="3" indent="0">
              <a:buNone/>
            </a:pPr>
            <a:endParaRPr lang="en-US" dirty="0" smtClean="0"/>
          </a:p>
          <a:p>
            <a:pPr marL="1371600" lvl="3" indent="0">
              <a:buNone/>
            </a:pPr>
            <a:endParaRPr lang="en-US" dirty="0"/>
          </a:p>
          <a:p>
            <a:pPr marL="1371600" lvl="3" indent="0">
              <a:buNone/>
            </a:pPr>
            <a:endParaRPr lang="en-US" dirty="0" smtClean="0"/>
          </a:p>
          <a:p>
            <a:pPr marL="1371600" lvl="3" indent="0">
              <a:buNone/>
            </a:pPr>
            <a:endParaRPr lang="en-US" dirty="0" smtClean="0"/>
          </a:p>
          <a:p>
            <a:pPr marL="1371600" lvl="3" indent="0">
              <a:buNone/>
            </a:pPr>
            <a:endParaRPr lang="en-US" dirty="0"/>
          </a:p>
          <a:p>
            <a:pPr marL="1371600" lvl="3" indent="0">
              <a:buNone/>
            </a:pPr>
            <a:endParaRPr lang="en-US" dirty="0" smtClean="0"/>
          </a:p>
          <a:p>
            <a:pPr marL="1371600" lvl="3" indent="0">
              <a:buNone/>
            </a:pPr>
            <a:r>
              <a:rPr lang="en-US" dirty="0" smtClean="0"/>
              <a:t>https</a:t>
            </a:r>
            <a:r>
              <a:rPr lang="en-US" dirty="0"/>
              <a:t>://www.youtube.com/watch?v=XFlxe5Dqsj4</a:t>
            </a:r>
          </a:p>
        </p:txBody>
      </p:sp>
      <p:pic>
        <p:nvPicPr>
          <p:cNvPr id="4" name="Picture 3"/>
          <p:cNvPicPr>
            <a:picLocks noChangeAspect="1"/>
          </p:cNvPicPr>
          <p:nvPr/>
        </p:nvPicPr>
        <p:blipFill>
          <a:blip r:embed="rId2"/>
          <a:stretch>
            <a:fillRect/>
          </a:stretch>
        </p:blipFill>
        <p:spPr>
          <a:xfrm>
            <a:off x="7899118" y="5579269"/>
            <a:ext cx="3724275" cy="1009650"/>
          </a:xfrm>
          <a:prstGeom prst="rect">
            <a:avLst/>
          </a:prstGeom>
        </p:spPr>
      </p:pic>
      <p:pic>
        <p:nvPicPr>
          <p:cNvPr id="5" name="Picture 4" descr="3.15.16.IPCP &amp; CO-REACH_Page_4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914400" y="1588851"/>
            <a:ext cx="7093760" cy="4150468"/>
          </a:xfrm>
          <a:prstGeom prst="rect">
            <a:avLst/>
          </a:prstGeom>
          <a:noFill/>
          <a:ln>
            <a:noFill/>
          </a:ln>
        </p:spPr>
      </p:pic>
    </p:spTree>
    <p:extLst>
      <p:ext uri="{BB962C8B-B14F-4D97-AF65-F5344CB8AC3E}">
        <p14:creationId xmlns:p14="http://schemas.microsoft.com/office/powerpoint/2010/main" val="3073161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lstStyle/>
          <a:p>
            <a:r>
              <a:rPr lang="en-US" dirty="0"/>
              <a:t>Reaching the potential patient population due to perceived health care costs among community members. </a:t>
            </a:r>
            <a:endParaRPr lang="en-US" dirty="0" smtClean="0"/>
          </a:p>
          <a:p>
            <a:r>
              <a:rPr lang="en-US" dirty="0" smtClean="0"/>
              <a:t> </a:t>
            </a:r>
            <a:r>
              <a:rPr lang="en-US" dirty="0"/>
              <a:t>The primary means of health care community members have sought are via emergency room visits. </a:t>
            </a:r>
            <a:endParaRPr lang="en-US" dirty="0" smtClean="0"/>
          </a:p>
          <a:p>
            <a:r>
              <a:rPr lang="en-US" dirty="0" smtClean="0"/>
              <a:t> </a:t>
            </a:r>
            <a:r>
              <a:rPr lang="en-US" dirty="0"/>
              <a:t>Minimum/No media advertising </a:t>
            </a:r>
            <a:r>
              <a:rPr lang="en-US" dirty="0" smtClean="0"/>
              <a:t>due </a:t>
            </a:r>
            <a:r>
              <a:rPr lang="en-US" dirty="0"/>
              <a:t>to limited funds. </a:t>
            </a:r>
            <a:endParaRPr lang="en-US" dirty="0" smtClean="0"/>
          </a:p>
          <a:p>
            <a:r>
              <a:rPr lang="en-US" dirty="0" smtClean="0"/>
              <a:t>Current </a:t>
            </a:r>
            <a:r>
              <a:rPr lang="en-US" dirty="0"/>
              <a:t>word of mouth reach due to </a:t>
            </a:r>
            <a:r>
              <a:rPr lang="en-US" dirty="0" smtClean="0"/>
              <a:t>low </a:t>
            </a:r>
            <a:r>
              <a:rPr lang="en-US" dirty="0"/>
              <a:t>priority of health care concerns given the context of the many other worries the community faces (housing limitations, low income households, violence). </a:t>
            </a:r>
          </a:p>
        </p:txBody>
      </p:sp>
      <p:pic>
        <p:nvPicPr>
          <p:cNvPr id="4" name="Picture 3"/>
          <p:cNvPicPr>
            <a:picLocks noChangeAspect="1"/>
          </p:cNvPicPr>
          <p:nvPr/>
        </p:nvPicPr>
        <p:blipFill>
          <a:blip r:embed="rId2"/>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63898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0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657350" y="0"/>
            <a:ext cx="8875713" cy="5142689"/>
          </a:xfrm>
          <a:prstGeom prst="rect">
            <a:avLst/>
          </a:prstGeom>
          <a:noFill/>
          <a:ln>
            <a:noFill/>
          </a:ln>
        </p:spPr>
      </p:pic>
      <p:pic>
        <p:nvPicPr>
          <p:cNvPr id="3" name="Picture 2"/>
          <p:cNvPicPr>
            <a:picLocks noChangeAspect="1"/>
          </p:cNvPicPr>
          <p:nvPr/>
        </p:nvPicPr>
        <p:blipFill>
          <a:blip r:embed="rId4"/>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434485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Partner </a:t>
            </a:r>
            <a:r>
              <a:rPr lang="en-US" dirty="0"/>
              <a:t>includes Jessie Trice Community Health Centers which is a long-standing Federally Qualified Health Center that knows the community well. </a:t>
            </a:r>
          </a:p>
          <a:p>
            <a:r>
              <a:rPr lang="en-US" dirty="0" smtClean="0"/>
              <a:t> </a:t>
            </a:r>
            <a:r>
              <a:rPr lang="en-US" dirty="0"/>
              <a:t>Jessie Trice understands the customer base, that includes being sensitive to linguist needs besides English (fluent in Spanish and Creole). </a:t>
            </a:r>
            <a:endParaRPr lang="en-US" dirty="0" smtClean="0"/>
          </a:p>
          <a:p>
            <a:r>
              <a:rPr lang="en-US" dirty="0" smtClean="0"/>
              <a:t> </a:t>
            </a:r>
            <a:r>
              <a:rPr lang="en-US" dirty="0"/>
              <a:t>John H. Peavy clinic is a well-known health facility in Liberty City </a:t>
            </a:r>
            <a:endParaRPr lang="en-US" dirty="0" smtClean="0"/>
          </a:p>
          <a:p>
            <a:r>
              <a:rPr lang="en-US" dirty="0" smtClean="0"/>
              <a:t>Providers </a:t>
            </a:r>
            <a:r>
              <a:rPr lang="en-US" dirty="0"/>
              <a:t>are Nurses that are certified and can provide Primary healthcare at a comprehensive level.  Any other healthcare needs such as specialists can be referred to other Jessie Trice health facilities. </a:t>
            </a:r>
          </a:p>
          <a:p>
            <a:r>
              <a:rPr lang="en-US" dirty="0" smtClean="0"/>
              <a:t>Relationship </a:t>
            </a:r>
            <a:r>
              <a:rPr lang="en-US" dirty="0"/>
              <a:t>with the Children’s Trust and staff at Miami Northwestern High </a:t>
            </a:r>
            <a:r>
              <a:rPr lang="en-US" dirty="0" smtClean="0"/>
              <a:t>School.</a:t>
            </a:r>
          </a:p>
          <a:p>
            <a:r>
              <a:rPr lang="en-US" dirty="0" smtClean="0"/>
              <a:t>Individual</a:t>
            </a:r>
            <a:r>
              <a:rPr lang="en-US" dirty="0"/>
              <a:t>, group and family education (within clinic and at schools). </a:t>
            </a:r>
          </a:p>
          <a:p>
            <a:r>
              <a:rPr lang="en-US" dirty="0" smtClean="0"/>
              <a:t>Network </a:t>
            </a:r>
            <a:r>
              <a:rPr lang="en-US" dirty="0"/>
              <a:t>with local and community groups and schools, at their invitation or via connection from FIU Education Effect. </a:t>
            </a:r>
            <a:endParaRPr lang="en-US" dirty="0" smtClean="0"/>
          </a:p>
          <a:p>
            <a:r>
              <a:rPr lang="en-US" dirty="0" smtClean="0"/>
              <a:t> </a:t>
            </a:r>
            <a:r>
              <a:rPr lang="en-US" dirty="0"/>
              <a:t>For upcoming appointments, automated system sends reminders via text message and telephone. </a:t>
            </a:r>
            <a:endParaRPr lang="en-US" dirty="0" smtClean="0"/>
          </a:p>
          <a:p>
            <a:r>
              <a:rPr lang="en-US" dirty="0" smtClean="0"/>
              <a:t>For </a:t>
            </a:r>
            <a:r>
              <a:rPr lang="en-US" dirty="0"/>
              <a:t>patients seen and treated, the front desk attempts to follow up within 10 days to address any patient concerns. </a:t>
            </a:r>
          </a:p>
        </p:txBody>
      </p:sp>
      <p:pic>
        <p:nvPicPr>
          <p:cNvPr id="4" name="Picture 3"/>
          <p:cNvPicPr>
            <a:picLocks noChangeAspect="1"/>
          </p:cNvPicPr>
          <p:nvPr/>
        </p:nvPicPr>
        <p:blipFill>
          <a:blip r:embed="rId2"/>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46597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4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77988" y="0"/>
            <a:ext cx="8834437" cy="5460460"/>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685579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prstClr val="black"/>
                </a:solidFill>
              </a:rPr>
              <a:t>Betancourt, J. R., Green, A. R., &amp; Carrillo, J. E. 2002. Cultural competence in health care: Emerging frameworks and practical approaches. New York: The Commonwealth </a:t>
            </a:r>
            <a:r>
              <a:rPr lang="en-US" dirty="0" smtClean="0">
                <a:solidFill>
                  <a:prstClr val="black"/>
                </a:solidFill>
              </a:rPr>
              <a:t>Fund</a:t>
            </a:r>
            <a:endParaRPr lang="en-US" dirty="0" smtClean="0"/>
          </a:p>
          <a:p>
            <a:r>
              <a:rPr lang="en-US" dirty="0" smtClean="0"/>
              <a:t>Ali-Faisal</a:t>
            </a:r>
            <a:r>
              <a:rPr lang="en-US" dirty="0"/>
              <a:t>, S. F., </a:t>
            </a:r>
            <a:r>
              <a:rPr lang="en-US" dirty="0" err="1"/>
              <a:t>Colella</a:t>
            </a:r>
            <a:r>
              <a:rPr lang="en-US" dirty="0"/>
              <a:t>, T. J., Medina-</a:t>
            </a:r>
            <a:r>
              <a:rPr lang="en-US" dirty="0" err="1"/>
              <a:t>Jaudes</a:t>
            </a:r>
            <a:r>
              <a:rPr lang="en-US" dirty="0"/>
              <a:t>, N., &amp; Scott, L. B. (2016). The effectiveness of patient navigation to improve healthcare utilization outcomes: A meta-analysis of randomized controlled trials. </a:t>
            </a:r>
            <a:r>
              <a:rPr lang="en-US" i="1" dirty="0"/>
              <a:t>Patient Education and Counseling</a:t>
            </a:r>
            <a:r>
              <a:rPr lang="en-US" dirty="0"/>
              <a:t>. </a:t>
            </a:r>
            <a:r>
              <a:rPr lang="en-US" dirty="0" smtClean="0"/>
              <a:t>doi:10.1016/j.pec.2016.10.014</a:t>
            </a:r>
          </a:p>
          <a:p>
            <a:r>
              <a:rPr lang="en-US" dirty="0" smtClean="0"/>
              <a:t>SPNS </a:t>
            </a:r>
            <a:r>
              <a:rPr lang="en-US" dirty="0"/>
              <a:t>Initiative: Systems Linkages and Access to Care, 2011-2016. (</a:t>
            </a:r>
            <a:r>
              <a:rPr lang="en-US" dirty="0" err="1"/>
              <a:t>n.d.</a:t>
            </a:r>
            <a:r>
              <a:rPr lang="en-US" dirty="0"/>
              <a:t>). Retrieved January 19, 2017, from </a:t>
            </a:r>
            <a:r>
              <a:rPr lang="en-US" dirty="0">
                <a:hlinkClick r:id="rId2"/>
              </a:rPr>
              <a:t>https://</a:t>
            </a:r>
            <a:r>
              <a:rPr lang="en-US" dirty="0" smtClean="0">
                <a:hlinkClick r:id="rId2"/>
              </a:rPr>
              <a:t>hab.hrsa.gov/about-ryan-white-hivaids-program/spns-systems-linkages-and-access</a:t>
            </a:r>
            <a:endParaRPr lang="en-US" dirty="0" smtClean="0"/>
          </a:p>
          <a:p>
            <a:r>
              <a:rPr lang="en-US" dirty="0" err="1"/>
              <a:t>Tho</a:t>
            </a:r>
            <a:r>
              <a:rPr lang="en-US" dirty="0"/>
              <a:t>, P. C., &amp; </a:t>
            </a:r>
            <a:r>
              <a:rPr lang="en-US" dirty="0" err="1"/>
              <a:t>Ang</a:t>
            </a:r>
            <a:r>
              <a:rPr lang="en-US" dirty="0"/>
              <a:t>, E. (2016). The effectiveness of patient navigation programs for adult cancer patients undergoing treatment: a systematic review. </a:t>
            </a:r>
            <a:r>
              <a:rPr lang="en-US" i="1" dirty="0"/>
              <a:t>The JBI Database of Systematic Reviews and Implementation Reports,</a:t>
            </a:r>
            <a:r>
              <a:rPr lang="en-US" dirty="0"/>
              <a:t> </a:t>
            </a:r>
            <a:r>
              <a:rPr lang="en-US" i="1" dirty="0"/>
              <a:t>14</a:t>
            </a:r>
            <a:r>
              <a:rPr lang="en-US" dirty="0"/>
              <a:t>(2), 295. doi:10.11124/jbisrir-2016-2324</a:t>
            </a:r>
          </a:p>
          <a:p>
            <a:endParaRPr lang="en-US" dirty="0"/>
          </a:p>
        </p:txBody>
      </p:sp>
      <p:pic>
        <p:nvPicPr>
          <p:cNvPr id="4" name="Picture 3"/>
          <p:cNvPicPr>
            <a:picLocks noChangeAspect="1"/>
          </p:cNvPicPr>
          <p:nvPr/>
        </p:nvPicPr>
        <p:blipFill>
          <a:blip r:embed="rId3"/>
          <a:stretch>
            <a:fillRect/>
          </a:stretch>
        </p:blipFill>
        <p:spPr>
          <a:xfrm>
            <a:off x="7983424" y="5848350"/>
            <a:ext cx="3724275" cy="1009650"/>
          </a:xfrm>
          <a:prstGeom prst="rect">
            <a:avLst/>
          </a:prstGeom>
        </p:spPr>
      </p:pic>
    </p:spTree>
    <p:extLst>
      <p:ext uri="{BB962C8B-B14F-4D97-AF65-F5344CB8AC3E}">
        <p14:creationId xmlns:p14="http://schemas.microsoft.com/office/powerpoint/2010/main" val="161934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8938" y="0"/>
            <a:ext cx="8872537" cy="5252936"/>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11273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667983"/>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138889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1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657350" y="0"/>
            <a:ext cx="8875713" cy="5713379"/>
          </a:xfrm>
          <a:prstGeom prst="rect">
            <a:avLst/>
          </a:prstGeom>
          <a:noFill/>
          <a:ln>
            <a:noFill/>
          </a:ln>
        </p:spPr>
      </p:pic>
      <p:pic>
        <p:nvPicPr>
          <p:cNvPr id="3" name="Picture 2"/>
          <p:cNvPicPr>
            <a:picLocks noChangeAspect="1"/>
          </p:cNvPicPr>
          <p:nvPr/>
        </p:nvPicPr>
        <p:blipFill>
          <a:blip r:embed="rId3"/>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352300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smtClean="0"/>
              <a:t>Establish an inter-professional nurse-managed primary care clinic</a:t>
            </a:r>
          </a:p>
          <a:p>
            <a:r>
              <a:rPr lang="en-US" dirty="0" smtClean="0"/>
              <a:t>Team based collaborative practice that provides training opportunities for students in the health professions and cultivates emergent nurse leaders to demonstrate leadership in inter-professional team building , problem solving and collaborative care. </a:t>
            </a:r>
          </a:p>
          <a:p>
            <a:r>
              <a:rPr lang="en-US" dirty="0" smtClean="0"/>
              <a:t>Increase access to culturally competent public health care</a:t>
            </a:r>
          </a:p>
          <a:p>
            <a:r>
              <a:rPr lang="en-US" dirty="0" smtClean="0"/>
              <a:t>Develop a process and outcomes focused quality evaluation plan. </a:t>
            </a:r>
          </a:p>
          <a:p>
            <a:endParaRPr lang="en-US" dirty="0" smtClean="0"/>
          </a:p>
        </p:txBody>
      </p:sp>
      <p:pic>
        <p:nvPicPr>
          <p:cNvPr id="4" name="Picture 3"/>
          <p:cNvPicPr>
            <a:picLocks noChangeAspect="1"/>
          </p:cNvPicPr>
          <p:nvPr/>
        </p:nvPicPr>
        <p:blipFill>
          <a:blip r:embed="rId3"/>
          <a:stretch>
            <a:fillRect/>
          </a:stretch>
        </p:blipFill>
        <p:spPr>
          <a:xfrm>
            <a:off x="7931544" y="5807073"/>
            <a:ext cx="3724275" cy="1009650"/>
          </a:xfrm>
          <a:prstGeom prst="rect">
            <a:avLst/>
          </a:prstGeom>
        </p:spPr>
      </p:pic>
    </p:spTree>
    <p:extLst>
      <p:ext uri="{BB962C8B-B14F-4D97-AF65-F5344CB8AC3E}">
        <p14:creationId xmlns:p14="http://schemas.microsoft.com/office/powerpoint/2010/main" val="52419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1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660525" y="0"/>
            <a:ext cx="8870950" cy="5499370"/>
          </a:xfrm>
          <a:prstGeom prst="rect">
            <a:avLst/>
          </a:prstGeom>
          <a:noFill/>
          <a:ln>
            <a:noFill/>
          </a:ln>
        </p:spPr>
      </p:pic>
      <p:pic>
        <p:nvPicPr>
          <p:cNvPr id="3" name="Picture 2"/>
          <p:cNvPicPr>
            <a:picLocks noChangeAspect="1"/>
          </p:cNvPicPr>
          <p:nvPr/>
        </p:nvPicPr>
        <p:blipFill>
          <a:blip r:embed="rId4"/>
          <a:stretch>
            <a:fillRect/>
          </a:stretch>
        </p:blipFill>
        <p:spPr>
          <a:xfrm>
            <a:off x="7899118" y="5579269"/>
            <a:ext cx="3724275" cy="1009650"/>
          </a:xfrm>
          <a:prstGeom prst="rect">
            <a:avLst/>
          </a:prstGeom>
        </p:spPr>
      </p:pic>
    </p:spTree>
    <p:extLst>
      <p:ext uri="{BB962C8B-B14F-4D97-AF65-F5344CB8AC3E}">
        <p14:creationId xmlns:p14="http://schemas.microsoft.com/office/powerpoint/2010/main" val="2616068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15.16.IPCP &amp; CO-REACH_Page_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491575" y="544749"/>
            <a:ext cx="9028518" cy="5103779"/>
          </a:xfrm>
          <a:prstGeom prst="rect">
            <a:avLst/>
          </a:prstGeom>
          <a:noFill/>
          <a:ln>
            <a:noFill/>
          </a:ln>
        </p:spPr>
      </p:pic>
    </p:spTree>
    <p:extLst>
      <p:ext uri="{BB962C8B-B14F-4D97-AF65-F5344CB8AC3E}">
        <p14:creationId xmlns:p14="http://schemas.microsoft.com/office/powerpoint/2010/main" val="3316075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1414</TotalTime>
  <Words>4106</Words>
  <Application>Microsoft Office PowerPoint</Application>
  <PresentationFormat>Widescreen</PresentationFormat>
  <Paragraphs>604</Paragraphs>
  <Slides>32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Roman,serif</vt:lpstr>
      <vt:lpstr>2_Office Theme</vt:lpstr>
      <vt:lpstr>PowerPoint Presentation</vt:lpstr>
      <vt:lpstr>Objectives</vt:lpstr>
      <vt:lpstr>PowerPoint Presentation</vt:lpstr>
      <vt:lpstr>PowerPoint Presentation</vt:lpstr>
      <vt:lpstr>PowerPoint Presentation</vt:lpstr>
      <vt:lpstr>PowerPoint Presentation</vt:lpstr>
      <vt:lpstr>GOALS</vt:lpstr>
      <vt:lpstr>PowerPoint Presentation</vt:lpstr>
      <vt:lpstr>PowerPoint Presentation</vt:lpstr>
      <vt:lpstr>PowerPoint Presentation</vt:lpstr>
      <vt:lpstr>Cultural Competence Definition </vt:lpstr>
      <vt:lpstr>PowerPoint Presentation</vt:lpstr>
      <vt:lpstr>PowerPoint Presentation</vt:lpstr>
      <vt:lpstr>PowerPoint Presentation</vt:lpstr>
      <vt:lpstr>PowerPoint Presentation</vt:lpstr>
      <vt:lpstr>CO-REACH: The Matrix to Health</vt:lpstr>
      <vt:lpstr>PowerPoint Presentation</vt:lpstr>
      <vt:lpstr>PowerPoint Presentation</vt:lpstr>
      <vt:lpstr>PowerPoint Presentation</vt:lpstr>
      <vt:lpstr>Navigators </vt:lpstr>
      <vt:lpstr>PowerPoint Presentation</vt:lpstr>
      <vt:lpstr>PowerPoint Presentation</vt:lpstr>
      <vt:lpstr>PowerPoint Presentation</vt:lpstr>
      <vt:lpstr>PowerPoint Presentation</vt:lpstr>
      <vt:lpstr>PowerPoint Presentation</vt:lpstr>
      <vt:lpstr>PowerPoint Presentation</vt:lpstr>
      <vt:lpstr>Advocacy </vt:lpstr>
      <vt:lpstr>Community health clinic opens at Miami Northwestern High </vt:lpstr>
      <vt:lpstr>Challenges </vt:lpstr>
      <vt:lpstr>Strengths</vt:lpstr>
      <vt:lpstr>PowerPoint Presentation</vt:lpstr>
      <vt:lpstr>Resources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Astros</dc:creator>
  <cp:lastModifiedBy>FLiteracy</cp:lastModifiedBy>
  <cp:revision>29</cp:revision>
  <dcterms:created xsi:type="dcterms:W3CDTF">2017-01-18T20:12:18Z</dcterms:created>
  <dcterms:modified xsi:type="dcterms:W3CDTF">2017-01-19T21:13:52Z</dcterms:modified>
</cp:coreProperties>
</file>